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tags/tag21.xml" ContentType="application/vnd.openxmlformats-officedocument.presentationml.tags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7"/>
  </p:notesMasterIdLst>
  <p:sldIdLst>
    <p:sldId id="430" r:id="rId2"/>
    <p:sldId id="425" r:id="rId3"/>
    <p:sldId id="407" r:id="rId4"/>
    <p:sldId id="408" r:id="rId5"/>
    <p:sldId id="409" r:id="rId6"/>
    <p:sldId id="410" r:id="rId7"/>
    <p:sldId id="414" r:id="rId8"/>
    <p:sldId id="411" r:id="rId9"/>
    <p:sldId id="412" r:id="rId10"/>
    <p:sldId id="413" r:id="rId11"/>
    <p:sldId id="415" r:id="rId12"/>
    <p:sldId id="494" r:id="rId13"/>
    <p:sldId id="335" r:id="rId14"/>
    <p:sldId id="341" r:id="rId15"/>
    <p:sldId id="342" r:id="rId16"/>
    <p:sldId id="423" r:id="rId17"/>
    <p:sldId id="344" r:id="rId18"/>
    <p:sldId id="345" r:id="rId19"/>
    <p:sldId id="424" r:id="rId20"/>
    <p:sldId id="418" r:id="rId21"/>
    <p:sldId id="419" r:id="rId22"/>
    <p:sldId id="422" r:id="rId23"/>
    <p:sldId id="530" r:id="rId24"/>
    <p:sldId id="287" r:id="rId25"/>
    <p:sldId id="420" r:id="rId26"/>
    <p:sldId id="421" r:id="rId27"/>
    <p:sldId id="495" r:id="rId28"/>
    <p:sldId id="537" r:id="rId29"/>
    <p:sldId id="538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99" r:id="rId41"/>
    <p:sldId id="357" r:id="rId42"/>
    <p:sldId id="400" r:id="rId43"/>
    <p:sldId id="360" r:id="rId44"/>
    <p:sldId id="361" r:id="rId45"/>
    <p:sldId id="362" r:id="rId46"/>
    <p:sldId id="363" r:id="rId47"/>
    <p:sldId id="364" r:id="rId48"/>
    <p:sldId id="365" r:id="rId49"/>
    <p:sldId id="496" r:id="rId50"/>
    <p:sldId id="372" r:id="rId51"/>
    <p:sldId id="373" r:id="rId52"/>
    <p:sldId id="539" r:id="rId53"/>
    <p:sldId id="374" r:id="rId54"/>
    <p:sldId id="375" r:id="rId55"/>
    <p:sldId id="497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429" r:id="rId74"/>
    <p:sldId id="428" r:id="rId75"/>
    <p:sldId id="405" r:id="rId76"/>
    <p:sldId id="404" r:id="rId77"/>
    <p:sldId id="406" r:id="rId78"/>
    <p:sldId id="396" r:id="rId79"/>
    <p:sldId id="498" r:id="rId80"/>
    <p:sldId id="535" r:id="rId81"/>
    <p:sldId id="536" r:id="rId82"/>
    <p:sldId id="334" r:id="rId83"/>
    <p:sldId id="455" r:id="rId84"/>
    <p:sldId id="337" r:id="rId85"/>
    <p:sldId id="338" r:id="rId86"/>
    <p:sldId id="339" r:id="rId87"/>
    <p:sldId id="340" r:id="rId88"/>
    <p:sldId id="456" r:id="rId89"/>
    <p:sldId id="439" r:id="rId90"/>
    <p:sldId id="343" r:id="rId91"/>
    <p:sldId id="457" r:id="rId92"/>
    <p:sldId id="458" r:id="rId93"/>
    <p:sldId id="346" r:id="rId94"/>
    <p:sldId id="459" r:id="rId95"/>
    <p:sldId id="460" r:id="rId96"/>
    <p:sldId id="461" r:id="rId97"/>
    <p:sldId id="462" r:id="rId98"/>
    <p:sldId id="463" r:id="rId99"/>
    <p:sldId id="499" r:id="rId100"/>
    <p:sldId id="465" r:id="rId101"/>
    <p:sldId id="466" r:id="rId102"/>
    <p:sldId id="467" r:id="rId103"/>
    <p:sldId id="468" r:id="rId104"/>
    <p:sldId id="469" r:id="rId105"/>
    <p:sldId id="358" r:id="rId106"/>
    <p:sldId id="359" r:id="rId107"/>
    <p:sldId id="470" r:id="rId108"/>
    <p:sldId id="471" r:id="rId109"/>
    <p:sldId id="472" r:id="rId110"/>
    <p:sldId id="473" r:id="rId111"/>
    <p:sldId id="442" r:id="rId112"/>
    <p:sldId id="500" r:id="rId113"/>
    <p:sldId id="447" r:id="rId114"/>
    <p:sldId id="448" r:id="rId115"/>
    <p:sldId id="449" r:id="rId116"/>
    <p:sldId id="450" r:id="rId117"/>
    <p:sldId id="475" r:id="rId118"/>
    <p:sldId id="501" r:id="rId119"/>
    <p:sldId id="476" r:id="rId120"/>
    <p:sldId id="366" r:id="rId121"/>
    <p:sldId id="367" r:id="rId122"/>
    <p:sldId id="368" r:id="rId123"/>
    <p:sldId id="369" r:id="rId124"/>
    <p:sldId id="370" r:id="rId125"/>
    <p:sldId id="371" r:id="rId126"/>
    <p:sldId id="477" r:id="rId127"/>
    <p:sldId id="478" r:id="rId128"/>
    <p:sldId id="479" r:id="rId129"/>
    <p:sldId id="480" r:id="rId130"/>
    <p:sldId id="376" r:id="rId131"/>
    <p:sldId id="481" r:id="rId132"/>
    <p:sldId id="386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395" r:id="rId142"/>
    <p:sldId id="490" r:id="rId143"/>
    <p:sldId id="397" r:id="rId144"/>
    <p:sldId id="398" r:id="rId145"/>
    <p:sldId id="491" r:id="rId146"/>
    <p:sldId id="492" r:id="rId147"/>
    <p:sldId id="401" r:id="rId148"/>
    <p:sldId id="493" r:id="rId149"/>
    <p:sldId id="525" r:id="rId150"/>
    <p:sldId id="502" r:id="rId151"/>
    <p:sldId id="503" r:id="rId152"/>
    <p:sldId id="504" r:id="rId153"/>
    <p:sldId id="505" r:id="rId154"/>
    <p:sldId id="506" r:id="rId155"/>
    <p:sldId id="507" r:id="rId156"/>
    <p:sldId id="508" r:id="rId157"/>
    <p:sldId id="509" r:id="rId158"/>
    <p:sldId id="510" r:id="rId159"/>
    <p:sldId id="511" r:id="rId160"/>
    <p:sldId id="512" r:id="rId161"/>
    <p:sldId id="513" r:id="rId162"/>
    <p:sldId id="416" r:id="rId163"/>
    <p:sldId id="514" r:id="rId164"/>
    <p:sldId id="515" r:id="rId165"/>
    <p:sldId id="516" r:id="rId166"/>
    <p:sldId id="517" r:id="rId167"/>
    <p:sldId id="518" r:id="rId168"/>
    <p:sldId id="519" r:id="rId169"/>
    <p:sldId id="520" r:id="rId170"/>
    <p:sldId id="521" r:id="rId171"/>
    <p:sldId id="526" r:id="rId172"/>
    <p:sldId id="426" r:id="rId173"/>
    <p:sldId id="427" r:id="rId174"/>
    <p:sldId id="522" r:id="rId175"/>
    <p:sldId id="523" r:id="rId176"/>
    <p:sldId id="524" r:id="rId177"/>
    <p:sldId id="431" r:id="rId178"/>
    <p:sldId id="432" r:id="rId179"/>
    <p:sldId id="433" r:id="rId180"/>
    <p:sldId id="434" r:id="rId181"/>
    <p:sldId id="527" r:id="rId182"/>
    <p:sldId id="436" r:id="rId183"/>
    <p:sldId id="437" r:id="rId184"/>
    <p:sldId id="438" r:id="rId185"/>
    <p:sldId id="332" r:id="rId186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42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08T18:25:01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22789 3793 6654 0,'0'0'359'0,"0"0"-277"16,0 0 61-16,0 0-111 15,0 0-32-15,0 0-162 0,0 0-8 16,0 0-146-16,0 0-1041 0</inkml:trace>
  <inkml:trace contextRef="#ctx0" brushRef="#br0" timeOffset="1156.08">24567 3851 7172 0,'0'0'257'0,"0"0"-88"16,0 0-53-16,0 0-69 0,0 0-47 16,0 0-11-16,0 0-63 0,0 0-65 15,0 0-291-15,0 0-2661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15T17:42:46.5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11916 13362 17 0,'0'0'0'0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9543F3-0831-4635-AD48-8E4410E96487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BBDC37B-729A-4393-B484-407F8F0BF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3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9197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79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18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348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6DAE4-A1B9-4BF4-8D31-5B397891D409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561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112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59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361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12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149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5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31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528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92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150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552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8228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962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02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4D-9EB2-4CD6-A883-260273BD05D9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916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7751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76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110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3684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74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938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470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883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72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9804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18712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747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2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8962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42543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128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73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3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201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823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460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1556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141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92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790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451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907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34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8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3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4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3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8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99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54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95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95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7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hardness</a:t>
            </a:r>
            <a:r>
              <a:rPr lang="en-US" baseline="0" dirty="0"/>
              <a:t> vs. randomness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71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6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5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6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9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5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8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20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6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62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6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3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0ECB0-4EB7-4C82-B74F-B25CEEB9B3F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680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14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58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89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27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6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75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10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2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94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7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5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163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67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3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52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5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20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600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15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194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9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20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55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42BEB-0B4E-43FA-9364-1939E84C869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22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0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368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12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631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882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92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3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27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740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528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24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10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41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8165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7527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9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380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91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158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5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270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865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4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70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53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074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300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119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020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542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031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61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968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3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6D703-4929-451F-99F4-8859751E62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2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18" Type="http://schemas.openxmlformats.org/officeDocument/2006/relationships/image" Target="../media/image1100.png"/><Relationship Id="rId3" Type="http://schemas.openxmlformats.org/officeDocument/2006/relationships/image" Target="../media/image951.png"/><Relationship Id="rId21" Type="http://schemas.openxmlformats.org/officeDocument/2006/relationships/image" Target="../media/image1131.png"/><Relationship Id="rId7" Type="http://schemas.openxmlformats.org/officeDocument/2006/relationships/image" Target="../media/image990.png"/><Relationship Id="rId12" Type="http://schemas.openxmlformats.org/officeDocument/2006/relationships/image" Target="../media/image1041.png"/><Relationship Id="rId17" Type="http://schemas.openxmlformats.org/officeDocument/2006/relationships/image" Target="../media/image109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080.png"/><Relationship Id="rId20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970.png"/><Relationship Id="rId15" Type="http://schemas.openxmlformats.org/officeDocument/2006/relationships/image" Target="../media/image1070.png"/><Relationship Id="rId23" Type="http://schemas.openxmlformats.org/officeDocument/2006/relationships/image" Target="../media/image1150.png"/><Relationship Id="rId10" Type="http://schemas.openxmlformats.org/officeDocument/2006/relationships/image" Target="../media/image1020.png"/><Relationship Id="rId19" Type="http://schemas.openxmlformats.org/officeDocument/2006/relationships/image" Target="../media/image1111.png"/><Relationship Id="rId4" Type="http://schemas.openxmlformats.org/officeDocument/2006/relationships/image" Target="../media/image961.png"/><Relationship Id="rId9" Type="http://schemas.openxmlformats.org/officeDocument/2006/relationships/image" Target="../media/image1012.png"/><Relationship Id="rId14" Type="http://schemas.openxmlformats.org/officeDocument/2006/relationships/image" Target="../media/image1060.png"/><Relationship Id="rId22" Type="http://schemas.openxmlformats.org/officeDocument/2006/relationships/image" Target="../media/image11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990.png"/><Relationship Id="rId3" Type="http://schemas.openxmlformats.org/officeDocument/2006/relationships/image" Target="../media/image1180.png"/><Relationship Id="rId7" Type="http://schemas.openxmlformats.org/officeDocument/2006/relationships/image" Target="../media/image1220.png"/><Relationship Id="rId12" Type="http://schemas.openxmlformats.org/officeDocument/2006/relationships/image" Target="../media/image98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2.png"/><Relationship Id="rId11" Type="http://schemas.openxmlformats.org/officeDocument/2006/relationships/image" Target="../media/image126.png"/><Relationship Id="rId5" Type="http://schemas.openxmlformats.org/officeDocument/2006/relationships/image" Target="../media/image1200.png"/><Relationship Id="rId10" Type="http://schemas.openxmlformats.org/officeDocument/2006/relationships/image" Target="../media/image125.png"/><Relationship Id="rId4" Type="http://schemas.openxmlformats.org/officeDocument/2006/relationships/image" Target="../media/image1190.png"/><Relationship Id="rId9" Type="http://schemas.openxmlformats.org/officeDocument/2006/relationships/image" Target="../media/image124.png"/><Relationship Id="rId14" Type="http://schemas.openxmlformats.org/officeDocument/2006/relationships/image" Target="../media/image12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100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59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50.png"/><Relationship Id="rId3" Type="http://schemas.openxmlformats.org/officeDocument/2006/relationships/image" Target="../media/image175.png"/><Relationship Id="rId7" Type="http://schemas.openxmlformats.org/officeDocument/2006/relationships/image" Target="../media/image310.png"/><Relationship Id="rId12" Type="http://schemas.openxmlformats.org/officeDocument/2006/relationships/image" Target="../media/image81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100.png"/><Relationship Id="rId5" Type="http://schemas.openxmlformats.org/officeDocument/2006/relationships/image" Target="../media/image177.png"/><Relationship Id="rId10" Type="http://schemas.openxmlformats.org/officeDocument/2006/relationships/image" Target="../media/image610.png"/><Relationship Id="rId4" Type="http://schemas.openxmlformats.org/officeDocument/2006/relationships/image" Target="../media/image176.png"/><Relationship Id="rId9" Type="http://schemas.openxmlformats.org/officeDocument/2006/relationships/image" Target="../media/image510.png"/><Relationship Id="rId14" Type="http://schemas.openxmlformats.org/officeDocument/2006/relationships/image" Target="../media/image16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16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ibm.com/journal/rd/383/coppersmith.pdf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tags" Target="../tags/tag3.xml"/><Relationship Id="rId21" Type="http://schemas.openxmlformats.org/officeDocument/2006/relationships/image" Target="../media/image195.png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tags" Target="../tags/tag2.xml"/><Relationship Id="rId16" Type="http://schemas.openxmlformats.org/officeDocument/2006/relationships/image" Target="../media/image1901.png"/><Relationship Id="rId20" Type="http://schemas.openxmlformats.org/officeDocument/2006/relationships/image" Target="../media/image194.png"/><Relationship Id="rId1" Type="http://schemas.openxmlformats.org/officeDocument/2006/relationships/tags" Target="../tags/tag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10.xml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8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7.png"/><Relationship Id="rId12" Type="http://schemas.openxmlformats.org/officeDocument/2006/relationships/image" Target="../media/image17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1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image" Target="../media/image200.png"/><Relationship Id="rId4" Type="http://schemas.openxmlformats.org/officeDocument/2006/relationships/notesSlide" Target="../notesSlides/notesSlide111.xml"/><Relationship Id="rId9" Type="http://schemas.openxmlformats.org/officeDocument/2006/relationships/image" Target="../media/image178.png"/><Relationship Id="rId14" Type="http://schemas.openxmlformats.org/officeDocument/2006/relationships/image" Target="../media/image20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" Type="http://schemas.openxmlformats.org/officeDocument/2006/relationships/tags" Target="../tags/tag8.xml"/><Relationship Id="rId21" Type="http://schemas.openxmlformats.org/officeDocument/2006/relationships/image" Target="../media/image216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2" Type="http://schemas.openxmlformats.org/officeDocument/2006/relationships/tags" Target="../tags/tag7.xml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21.png"/><Relationship Id="rId24" Type="http://schemas.openxmlformats.org/officeDocument/2006/relationships/image" Target="../media/image219.png"/><Relationship Id="rId5" Type="http://schemas.openxmlformats.org/officeDocument/2006/relationships/tags" Target="../tags/tag10.xml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" Type="http://schemas.openxmlformats.org/officeDocument/2006/relationships/tags" Target="../tags/tag9.xml"/><Relationship Id="rId9" Type="http://schemas.openxmlformats.org/officeDocument/2006/relationships/image" Target="../media/image205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3.xml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5.png"/><Relationship Id="rId3" Type="http://schemas.openxmlformats.org/officeDocument/2006/relationships/tags" Target="../tags/tag14.xml"/><Relationship Id="rId21" Type="http://schemas.openxmlformats.org/officeDocument/2006/relationships/image" Target="../media/image215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22.png"/><Relationship Id="rId2" Type="http://schemas.openxmlformats.org/officeDocument/2006/relationships/tags" Target="../tags/tag13.xml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29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05.png"/><Relationship Id="rId24" Type="http://schemas.openxmlformats.org/officeDocument/2006/relationships/image" Target="../media/image221.png"/><Relationship Id="rId5" Type="http://schemas.openxmlformats.org/officeDocument/2006/relationships/tags" Target="../tags/tag16.xml"/><Relationship Id="rId15" Type="http://schemas.openxmlformats.org/officeDocument/2006/relationships/image" Target="../media/image209.png"/><Relationship Id="rId23" Type="http://schemas.openxmlformats.org/officeDocument/2006/relationships/image" Target="../media/image218.png"/><Relationship Id="rId28" Type="http://schemas.openxmlformats.org/officeDocument/2006/relationships/image" Target="../media/image228.png"/><Relationship Id="rId10" Type="http://schemas.openxmlformats.org/officeDocument/2006/relationships/image" Target="../media/image121.png"/><Relationship Id="rId19" Type="http://schemas.openxmlformats.org/officeDocument/2006/relationships/image" Target="../media/image213.png"/><Relationship Id="rId31" Type="http://schemas.openxmlformats.org/officeDocument/2006/relationships/image" Target="../media/image224.png"/><Relationship Id="rId4" Type="http://schemas.openxmlformats.org/officeDocument/2006/relationships/tags" Target="../tags/tag15.xml"/><Relationship Id="rId9" Type="http://schemas.openxmlformats.org/officeDocument/2006/relationships/image" Target="../media/image227.png"/><Relationship Id="rId14" Type="http://schemas.openxmlformats.org/officeDocument/2006/relationships/image" Target="../media/image208.png"/><Relationship Id="rId22" Type="http://schemas.openxmlformats.org/officeDocument/2006/relationships/image" Target="../media/image217.png"/><Relationship Id="rId27" Type="http://schemas.openxmlformats.org/officeDocument/2006/relationships/image" Target="../media/image226.png"/><Relationship Id="rId30" Type="http://schemas.openxmlformats.org/officeDocument/2006/relationships/image" Target="../media/image22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233.png"/><Relationship Id="rId3" Type="http://schemas.openxmlformats.org/officeDocument/2006/relationships/tags" Target="../tags/tag20.xml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73.png"/><Relationship Id="rId2" Type="http://schemas.openxmlformats.org/officeDocument/2006/relationships/tags" Target="../tags/tag19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tags" Target="../tags/tag18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14.xml"/><Relationship Id="rId15" Type="http://schemas.openxmlformats.org/officeDocument/2006/relationships/image" Target="../media/image230.png"/><Relationship Id="rId10" Type="http://schemas.openxmlformats.org/officeDocument/2006/relationships/image" Target="../media/image184.png"/><Relationship Id="rId19" Type="http://schemas.openxmlformats.org/officeDocument/2006/relationships/image" Target="../media/image2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02.png"/><Relationship Id="rId10" Type="http://schemas.openxmlformats.org/officeDocument/2006/relationships/image" Target="../media/image247.png"/><Relationship Id="rId4" Type="http://schemas.openxmlformats.org/officeDocument/2006/relationships/image" Target="../media/image199.png"/><Relationship Id="rId9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50.png"/><Relationship Id="rId3" Type="http://schemas.openxmlformats.org/officeDocument/2006/relationships/notesSlide" Target="../notesSlides/notesSlide119.xml"/><Relationship Id="rId7" Type="http://schemas.openxmlformats.org/officeDocument/2006/relationships/image" Target="../media/image249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21.png"/><Relationship Id="rId11" Type="http://schemas.openxmlformats.org/officeDocument/2006/relationships/image" Target="../media/image252.png"/><Relationship Id="rId5" Type="http://schemas.openxmlformats.org/officeDocument/2006/relationships/image" Target="../media/image203.png"/><Relationship Id="rId10" Type="http://schemas.openxmlformats.org/officeDocument/2006/relationships/image" Target="../media/image1690.png"/><Relationship Id="rId4" Type="http://schemas.openxmlformats.org/officeDocument/2006/relationships/image" Target="../media/image248.png"/><Relationship Id="rId9" Type="http://schemas.openxmlformats.org/officeDocument/2006/relationships/image" Target="../media/image25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3" Type="http://schemas.openxmlformats.org/officeDocument/2006/relationships/image" Target="../media/image262.png"/><Relationship Id="rId7" Type="http://schemas.openxmlformats.org/officeDocument/2006/relationships/image" Target="../media/image2110.png"/><Relationship Id="rId12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65.png"/><Relationship Id="rId5" Type="http://schemas.openxmlformats.org/officeDocument/2006/relationships/image" Target="../media/image1900.png"/><Relationship Id="rId10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30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.png"/><Relationship Id="rId13" Type="http://schemas.openxmlformats.org/officeDocument/2006/relationships/image" Target="../media/image272.png"/><Relationship Id="rId18" Type="http://schemas.openxmlformats.org/officeDocument/2006/relationships/image" Target="../media/image340.png"/><Relationship Id="rId3" Type="http://schemas.openxmlformats.org/officeDocument/2006/relationships/image" Target="../media/image267.png"/><Relationship Id="rId21" Type="http://schemas.openxmlformats.org/officeDocument/2006/relationships/image" Target="../media/image275.png"/><Relationship Id="rId7" Type="http://schemas.openxmlformats.org/officeDocument/2006/relationships/image" Target="../media/image2600.png"/><Relationship Id="rId12" Type="http://schemas.openxmlformats.org/officeDocument/2006/relationships/image" Target="../media/image300.png"/><Relationship Id="rId17" Type="http://schemas.openxmlformats.org/officeDocument/2006/relationships/image" Target="../media/image273.png"/><Relationship Id="rId25" Type="http://schemas.openxmlformats.org/officeDocument/2006/relationships/image" Target="../media/image370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33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90.png"/><Relationship Id="rId24" Type="http://schemas.openxmlformats.org/officeDocument/2006/relationships/image" Target="../media/image3600.png"/><Relationship Id="rId5" Type="http://schemas.openxmlformats.org/officeDocument/2006/relationships/image" Target="../media/image269.png"/><Relationship Id="rId15" Type="http://schemas.openxmlformats.org/officeDocument/2006/relationships/image" Target="../media/image320.png"/><Relationship Id="rId23" Type="http://schemas.openxmlformats.org/officeDocument/2006/relationships/image" Target="../media/image277.png"/><Relationship Id="rId10" Type="http://schemas.openxmlformats.org/officeDocument/2006/relationships/image" Target="../media/image271.png"/><Relationship Id="rId19" Type="http://schemas.openxmlformats.org/officeDocument/2006/relationships/image" Target="../media/image350.png"/><Relationship Id="rId4" Type="http://schemas.openxmlformats.org/officeDocument/2006/relationships/image" Target="../media/image268.png"/><Relationship Id="rId9" Type="http://schemas.openxmlformats.org/officeDocument/2006/relationships/image" Target="../media/image280.png"/><Relationship Id="rId14" Type="http://schemas.openxmlformats.org/officeDocument/2006/relationships/image" Target="../media/image311.png"/><Relationship Id="rId22" Type="http://schemas.openxmlformats.org/officeDocument/2006/relationships/image" Target="../media/image27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9.png"/><Relationship Id="rId4" Type="http://schemas.openxmlformats.org/officeDocument/2006/relationships/image" Target="../media/image400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9.png"/><Relationship Id="rId3" Type="http://schemas.openxmlformats.org/officeDocument/2006/relationships/image" Target="../media/image450.png"/><Relationship Id="rId7" Type="http://schemas.openxmlformats.org/officeDocument/2006/relationships/image" Target="../media/image284.png"/><Relationship Id="rId12" Type="http://schemas.openxmlformats.org/officeDocument/2006/relationships/image" Target="../media/image28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image" Target="../media/image287.png"/><Relationship Id="rId5" Type="http://schemas.openxmlformats.org/officeDocument/2006/relationships/image" Target="../media/image282.png"/><Relationship Id="rId10" Type="http://schemas.openxmlformats.org/officeDocument/2006/relationships/image" Target="../media/image286.png"/><Relationship Id="rId4" Type="http://schemas.openxmlformats.org/officeDocument/2006/relationships/image" Target="../media/image4600.png"/><Relationship Id="rId9" Type="http://schemas.openxmlformats.org/officeDocument/2006/relationships/image" Target="../media/image511.png"/><Relationship Id="rId14" Type="http://schemas.openxmlformats.org/officeDocument/2006/relationships/image" Target="../media/image56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292.png"/><Relationship Id="rId4" Type="http://schemas.openxmlformats.org/officeDocument/2006/relationships/image" Target="../media/image530.png"/><Relationship Id="rId9" Type="http://schemas.openxmlformats.org/officeDocument/2006/relationships/image" Target="../media/image63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81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10" Type="http://schemas.openxmlformats.org/officeDocument/2006/relationships/image" Target="../media/image930.png"/><Relationship Id="rId4" Type="http://schemas.openxmlformats.org/officeDocument/2006/relationships/image" Target="../media/image870.png"/><Relationship Id="rId9" Type="http://schemas.openxmlformats.org/officeDocument/2006/relationships/image" Target="../media/image9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259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10" Type="http://schemas.openxmlformats.org/officeDocument/2006/relationships/image" Target="../media/image315.png"/><Relationship Id="rId4" Type="http://schemas.openxmlformats.org/officeDocument/2006/relationships/image" Target="../media/image307.png"/><Relationship Id="rId9" Type="http://schemas.openxmlformats.org/officeDocument/2006/relationships/image" Target="../media/image31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18" Type="http://schemas.openxmlformats.org/officeDocument/2006/relationships/image" Target="../media/image335.png"/><Relationship Id="rId3" Type="http://schemas.openxmlformats.org/officeDocument/2006/relationships/image" Target="../media/image318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814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2.png"/><Relationship Id="rId10" Type="http://schemas.openxmlformats.org/officeDocument/2006/relationships/image" Target="../media/image326.png"/><Relationship Id="rId19" Type="http://schemas.openxmlformats.org/officeDocument/2006/relationships/image" Target="../media/image336.png"/><Relationship Id="rId4" Type="http://schemas.openxmlformats.org/officeDocument/2006/relationships/image" Target="../media/image319.png"/><Relationship Id="rId9" Type="http://schemas.openxmlformats.org/officeDocument/2006/relationships/image" Target="../media/image325.png"/><Relationship Id="rId14" Type="http://schemas.openxmlformats.org/officeDocument/2006/relationships/image" Target="../media/image33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3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png"/><Relationship Id="rId5" Type="http://schemas.openxmlformats.org/officeDocument/2006/relationships/image" Target="../media/image347.png"/><Relationship Id="rId10" Type="http://schemas.openxmlformats.org/officeDocument/2006/relationships/image" Target="../media/image353.png"/><Relationship Id="rId4" Type="http://schemas.openxmlformats.org/officeDocument/2006/relationships/image" Target="../media/image346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9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1.png"/><Relationship Id="rId5" Type="http://schemas.openxmlformats.org/officeDocument/2006/relationships/image" Target="../media/image1710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2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4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10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0.png"/><Relationship Id="rId11" Type="http://schemas.openxmlformats.org/officeDocument/2006/relationships/image" Target="../media/image13.wmf"/><Relationship Id="rId5" Type="http://schemas.openxmlformats.org/officeDocument/2006/relationships/image" Target="../media/image2710.png"/><Relationship Id="rId10" Type="http://schemas.openxmlformats.org/officeDocument/2006/relationships/image" Target="../media/image32.png"/><Relationship Id="rId4" Type="http://schemas.openxmlformats.org/officeDocument/2006/relationships/image" Target="../media/image260.png"/><Relationship Id="rId9" Type="http://schemas.openxmlformats.org/officeDocument/2006/relationships/image" Target="../media/image31.png"/><Relationship Id="rId14" Type="http://schemas.openxmlformats.org/officeDocument/2006/relationships/image" Target="../media/image10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9" Type="http://schemas.openxmlformats.org/officeDocument/2006/relationships/image" Target="../media/image2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58.png"/><Relationship Id="rId4" Type="http://schemas.openxmlformats.org/officeDocument/2006/relationships/image" Target="../media/image90.png"/><Relationship Id="rId9" Type="http://schemas.openxmlformats.org/officeDocument/2006/relationships/image" Target="../media/image7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2.wmf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c4nomore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0.png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wm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image" Target="../media/image2.wmf"/><Relationship Id="rId9" Type="http://schemas.openxmlformats.org/officeDocument/2006/relationships/image" Target="../media/image5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wmf"/><Relationship Id="rId7" Type="http://schemas.openxmlformats.org/officeDocument/2006/relationships/image" Target="../media/image96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1210.png"/><Relationship Id="rId3" Type="http://schemas.openxmlformats.org/officeDocument/2006/relationships/image" Target="../media/image21.wmf"/><Relationship Id="rId7" Type="http://schemas.openxmlformats.org/officeDocument/2006/relationships/image" Target="../media/image611.png"/><Relationship Id="rId12" Type="http://schemas.openxmlformats.org/officeDocument/2006/relationships/image" Target="../media/image1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11" Type="http://schemas.openxmlformats.org/officeDocument/2006/relationships/image" Target="../media/image1011.png"/><Relationship Id="rId5" Type="http://schemas.openxmlformats.org/officeDocument/2006/relationships/image" Target="../media/image16.wmf"/><Relationship Id="rId15" Type="http://schemas.openxmlformats.org/officeDocument/2006/relationships/image" Target="../media/image1410.png"/><Relationship Id="rId10" Type="http://schemas.openxmlformats.org/officeDocument/2006/relationships/image" Target="../media/image910.png"/><Relationship Id="rId4" Type="http://schemas.openxmlformats.org/officeDocument/2006/relationships/image" Target="../media/image3.png"/><Relationship Id="rId9" Type="http://schemas.openxmlformats.org/officeDocument/2006/relationships/image" Target="../media/image812.png"/><Relationship Id="rId14" Type="http://schemas.openxmlformats.org/officeDocument/2006/relationships/image" Target="../media/image13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1.png"/><Relationship Id="rId3" Type="http://schemas.openxmlformats.org/officeDocument/2006/relationships/image" Target="../media/image2112.png"/><Relationship Id="rId7" Type="http://schemas.openxmlformats.org/officeDocument/2006/relationships/image" Target="../media/image23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2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3" Type="http://schemas.openxmlformats.org/officeDocument/2006/relationships/image" Target="../media/image2610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0.png"/><Relationship Id="rId5" Type="http://schemas.openxmlformats.org/officeDocument/2006/relationships/image" Target="../media/image119.png"/><Relationship Id="rId4" Type="http://schemas.openxmlformats.org/officeDocument/2006/relationships/image" Target="../media/image2711.png"/><Relationship Id="rId9" Type="http://schemas.openxmlformats.org/officeDocument/2006/relationships/image" Target="../media/image32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0.png"/><Relationship Id="rId13" Type="http://schemas.openxmlformats.org/officeDocument/2006/relationships/image" Target="../media/image441.png"/><Relationship Id="rId3" Type="http://schemas.openxmlformats.org/officeDocument/2006/relationships/image" Target="../media/image3.wmf"/><Relationship Id="rId7" Type="http://schemas.openxmlformats.org/officeDocument/2006/relationships/image" Target="../media/image381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420.png"/><Relationship Id="rId5" Type="http://schemas.openxmlformats.org/officeDocument/2006/relationships/image" Target="../media/image361.png"/><Relationship Id="rId15" Type="http://schemas.openxmlformats.org/officeDocument/2006/relationships/image" Target="../media/image13.wmf"/><Relationship Id="rId10" Type="http://schemas.openxmlformats.org/officeDocument/2006/relationships/image" Target="../media/image410.png"/><Relationship Id="rId4" Type="http://schemas.openxmlformats.org/officeDocument/2006/relationships/image" Target="../media/image358.png"/><Relationship Id="rId9" Type="http://schemas.openxmlformats.org/officeDocument/2006/relationships/image" Target="../media/image402.png"/><Relationship Id="rId14" Type="http://schemas.openxmlformats.org/officeDocument/2006/relationships/image" Target="../media/image4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51.png"/><Relationship Id="rId3" Type="http://schemas.openxmlformats.org/officeDocument/2006/relationships/image" Target="../media/image3.wmf"/><Relationship Id="rId7" Type="http://schemas.openxmlformats.org/officeDocument/2006/relationships/image" Target="../media/image391.png"/><Relationship Id="rId12" Type="http://schemas.openxmlformats.org/officeDocument/2006/relationships/image" Target="../media/image4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31.png"/><Relationship Id="rId5" Type="http://schemas.openxmlformats.org/officeDocument/2006/relationships/image" Target="../media/image371.png"/><Relationship Id="rId15" Type="http://schemas.openxmlformats.org/officeDocument/2006/relationships/image" Target="../media/image461.png"/><Relationship Id="rId10" Type="http://schemas.openxmlformats.org/officeDocument/2006/relationships/image" Target="../media/image500.png"/><Relationship Id="rId4" Type="http://schemas.openxmlformats.org/officeDocument/2006/relationships/image" Target="../media/image470.png"/><Relationship Id="rId9" Type="http://schemas.openxmlformats.org/officeDocument/2006/relationships/image" Target="../media/image410.png"/><Relationship Id="rId1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5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12.png"/><Relationship Id="rId4" Type="http://schemas.openxmlformats.org/officeDocument/2006/relationships/image" Target="../media/image60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21.wmf"/><Relationship Id="rId7" Type="http://schemas.openxmlformats.org/officeDocument/2006/relationships/image" Target="../media/image390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691.png"/><Relationship Id="rId5" Type="http://schemas.openxmlformats.org/officeDocument/2006/relationships/image" Target="../media/image651.png"/><Relationship Id="rId10" Type="http://schemas.openxmlformats.org/officeDocument/2006/relationships/image" Target="../media/image680.png"/><Relationship Id="rId4" Type="http://schemas.openxmlformats.org/officeDocument/2006/relationships/image" Target="../media/image641.png"/><Relationship Id="rId9" Type="http://schemas.openxmlformats.org/officeDocument/2006/relationships/image" Target="../media/image67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741.png"/><Relationship Id="rId3" Type="http://schemas.openxmlformats.org/officeDocument/2006/relationships/image" Target="../media/image21.wmf"/><Relationship Id="rId7" Type="http://schemas.openxmlformats.org/officeDocument/2006/relationships/image" Target="../media/image721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png"/><Relationship Id="rId11" Type="http://schemas.openxmlformats.org/officeDocument/2006/relationships/image" Target="../media/image772.png"/><Relationship Id="rId5" Type="http://schemas.openxmlformats.org/officeDocument/2006/relationships/image" Target="../media/image722.png"/><Relationship Id="rId10" Type="http://schemas.openxmlformats.org/officeDocument/2006/relationships/image" Target="../media/image762.png"/><Relationship Id="rId4" Type="http://schemas.openxmlformats.org/officeDocument/2006/relationships/image" Target="../media/image702.png"/><Relationship Id="rId9" Type="http://schemas.openxmlformats.org/officeDocument/2006/relationships/image" Target="../media/image75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841.png"/><Relationship Id="rId3" Type="http://schemas.openxmlformats.org/officeDocument/2006/relationships/image" Target="../media/image21.wmf"/><Relationship Id="rId7" Type="http://schemas.openxmlformats.org/officeDocument/2006/relationships/image" Target="../media/image780.png"/><Relationship Id="rId12" Type="http://schemas.openxmlformats.org/officeDocument/2006/relationships/image" Target="../media/image831.png"/><Relationship Id="rId17" Type="http://schemas.openxmlformats.org/officeDocument/2006/relationships/image" Target="../media/image881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11" Type="http://schemas.openxmlformats.org/officeDocument/2006/relationships/image" Target="../media/image821.png"/><Relationship Id="rId5" Type="http://schemas.openxmlformats.org/officeDocument/2006/relationships/image" Target="../media/image761.png"/><Relationship Id="rId15" Type="http://schemas.openxmlformats.org/officeDocument/2006/relationships/image" Target="../media/image861.png"/><Relationship Id="rId10" Type="http://schemas.openxmlformats.org/officeDocument/2006/relationships/image" Target="../media/image813.png"/><Relationship Id="rId4" Type="http://schemas.openxmlformats.org/officeDocument/2006/relationships/image" Target="../media/image751.png"/><Relationship Id="rId9" Type="http://schemas.openxmlformats.org/officeDocument/2006/relationships/image" Target="../media/image801.png"/><Relationship Id="rId14" Type="http://schemas.openxmlformats.org/officeDocument/2006/relationships/image" Target="../media/image85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9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1.png"/><Relationship Id="rId5" Type="http://schemas.openxmlformats.org/officeDocument/2006/relationships/image" Target="../media/image911.png"/><Relationship Id="rId4" Type="http://schemas.openxmlformats.org/officeDocument/2006/relationships/image" Target="../media/image90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694" y="818935"/>
            <a:ext cx="7772400" cy="2124792"/>
          </a:xfrm>
        </p:spPr>
        <p:txBody>
          <a:bodyPr>
            <a:normAutofit fontScale="90000"/>
          </a:bodyPr>
          <a:lstStyle/>
          <a:p>
            <a:r>
              <a:rPr lang="pl-PL" b="1" dirty="0"/>
              <a:t>Chapter</a:t>
            </a:r>
            <a:r>
              <a:rPr lang="en-GB" b="1" dirty="0"/>
              <a:t> 2</a:t>
            </a:r>
            <a:br>
              <a:rPr lang="en-GB" dirty="0"/>
            </a:br>
            <a:r>
              <a:rPr lang="pl-PL" b="1" dirty="0">
                <a:solidFill>
                  <a:srgbClr val="0070C0"/>
                </a:solidFill>
              </a:rPr>
              <a:t> Symmetric Encryption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44052" y="3021332"/>
            <a:ext cx="4686664" cy="1015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Stefan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b="1" dirty="0">
                <a:solidFill>
                  <a:srgbClr val="FF0000"/>
                </a:solidFill>
              </a:rPr>
              <a:t>Dziembowski</a:t>
            </a:r>
            <a:br>
              <a:rPr lang="en-US" sz="3000" b="1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www.crypto.edu.pl/Dziembowski</a:t>
            </a:r>
            <a:br>
              <a:rPr lang="en-US" sz="1800" dirty="0">
                <a:solidFill>
                  <a:srgbClr val="FF0000"/>
                </a:solidFill>
              </a:rPr>
            </a:b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2600" b="1" dirty="0">
                <a:solidFill>
                  <a:schemeClr val="tx1"/>
                </a:solidFill>
              </a:rPr>
              <a:t>University of Warsaw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58267"/>
          <a:stretch/>
        </p:blipFill>
        <p:spPr>
          <a:xfrm>
            <a:off x="3862505" y="5129105"/>
            <a:ext cx="1418989" cy="1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70C0"/>
                    </a:solidFill>
                  </a:rPr>
                  <a:t>CPA-secure</a:t>
                </a:r>
                <a:r>
                  <a:rPr lang="en-GB" dirty="0"/>
                  <a:t> encryption scheme cannot be deterministic.</a:t>
                </a:r>
              </a:p>
              <a:p>
                <a:pPr marL="0" indent="0">
                  <a:buNone/>
                </a:pPr>
                <a:r>
                  <a:rPr lang="en-GB" dirty="0"/>
                  <a:t>Typical options: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has a “state” (e.g. a counter)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randomized, i.e., it takes as additional input:</a:t>
                </a:r>
              </a:p>
              <a:p>
                <a:pPr lvl="1"/>
                <a:r>
                  <a:rPr lang="en-US" dirty="0"/>
                  <a:t>some perfect randomness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or</a:t>
                </a:r>
              </a:p>
              <a:p>
                <a:pPr lvl="1"/>
                <a:r>
                  <a:rPr lang="en-US" dirty="0"/>
                  <a:t>takes as an </a:t>
                </a:r>
                <a:r>
                  <a:rPr lang="en-US" b="1" dirty="0">
                    <a:solidFill>
                      <a:srgbClr val="0070C0"/>
                    </a:solidFill>
                  </a:rPr>
                  <a:t>nonce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6390715" y="4693485"/>
            <a:ext cx="2533426" cy="870830"/>
          </a:xfrm>
          <a:prstGeom prst="wedgeRoundRectCallout">
            <a:avLst>
              <a:gd name="adj1" fmla="val -128264"/>
              <a:gd name="adj2" fmla="val 137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weaker requirement</a:t>
            </a:r>
            <a:endParaRPr lang="pl-PL" sz="2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99709" y="5870639"/>
            <a:ext cx="4491317" cy="612648"/>
          </a:xfrm>
          <a:prstGeom prst="wedgeRoundRectCallout">
            <a:avLst>
              <a:gd name="adj1" fmla="val -20953"/>
              <a:gd name="adj2" fmla="val -1192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nonce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= “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umber used </a:t>
            </a:r>
            <a:r>
              <a:rPr lang="en-US" sz="2400" b="1" dirty="0">
                <a:solidFill>
                  <a:srgbClr val="0070C0"/>
                </a:solidFill>
              </a:rPr>
              <a:t>once</a:t>
            </a:r>
            <a:r>
              <a:rPr lang="en-US" sz="2400" dirty="0"/>
              <a:t>”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5276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/>
          <a:lstStyle/>
          <a:p>
            <a:r>
              <a:rPr lang="en-US" dirty="0"/>
              <a:t>Block cipher modes of operation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Block ciphers </a:t>
            </a:r>
            <a:r>
              <a:rPr lang="en-US" sz="2400" b="1" dirty="0">
                <a:solidFill>
                  <a:srgbClr val="FF0000"/>
                </a:solidFill>
              </a:rPr>
              <a:t>cannot be used directly for encryption</a:t>
            </a:r>
            <a:r>
              <a:rPr lang="en-US" sz="2400" dirty="0"/>
              <a:t>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They are always used in some “</a:t>
            </a:r>
            <a:r>
              <a:rPr lang="en-US" sz="2400" b="1" dirty="0">
                <a:solidFill>
                  <a:srgbClr val="008000"/>
                </a:solidFill>
              </a:rPr>
              <a:t>modes of operation</a:t>
            </a:r>
            <a:r>
              <a:rPr lang="en-US" sz="2400" dirty="0"/>
              <a:t>” 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Electronic Codebook (ECB)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mode </a:t>
            </a:r>
            <a:r>
              <a:rPr lang="en-US" sz="2400" dirty="0">
                <a:cs typeface="Arial" charset="0"/>
              </a:rPr>
              <a:t>←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not secure</a:t>
            </a:r>
            <a:r>
              <a:rPr lang="en-US" sz="2400" b="1" dirty="0">
                <a:solidFill>
                  <a:srgbClr val="993300"/>
                </a:solidFill>
                <a:cs typeface="Arial" charset="0"/>
              </a:rPr>
              <a:t>,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Cipher-Block Chaining (CBC)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Output Feedback (OFB)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Counter (CTR)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chemeClr val="accent2"/>
                </a:solidFill>
                <a:cs typeface="Arial" charset="0"/>
              </a:rPr>
              <a:t>      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. . .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761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715304" cy="642942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Codebook mode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357158" y="3714752"/>
            <a:ext cx="1328734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1428728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/>
          <p:cNvSpPr/>
          <p:nvPr/>
        </p:nvSpPr>
        <p:spPr>
          <a:xfrm>
            <a:off x="2665155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own Arrow 21"/>
              <p:cNvSpPr/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2" name="Down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Up Arrow 22"/>
              <p:cNvSpPr/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3" name="Up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Down Arrow 25"/>
          <p:cNvSpPr/>
          <p:nvPr/>
        </p:nvSpPr>
        <p:spPr>
          <a:xfrm>
            <a:off x="3857619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pl-PL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Up Arrow 26"/>
              <p:cNvSpPr/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7" name="Up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4165369" y="-1785990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57620" y="78579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143388" y="285743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86182" y="3500438"/>
            <a:ext cx="1046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ciphertext</a:t>
            </a:r>
            <a:endParaRPr lang="en-US" sz="1600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blipFill rotWithShape="0">
                <a:blip r:embed="rId1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Down Arrow 35"/>
              <p:cNvSpPr/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6" name="Down Arrow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Up Arrow 36"/>
              <p:cNvSpPr/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7" name="Up Arrow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Down Arrow 37"/>
              <p:cNvSpPr/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8" name="Down Arrow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Up Arrow 38"/>
              <p:cNvSpPr/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9" name="Up Arrow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6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Down Arrow 39"/>
              <p:cNvSpPr/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0" name="Down Arrow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Up Arrow 40"/>
              <p:cNvSpPr/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1" name="Up Arrow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8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Down Arrow 43"/>
              <p:cNvSpPr/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4" name="Down Arrow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2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214941" y="4786322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48" name="Left Brace 47"/>
          <p:cNvSpPr/>
          <p:nvPr/>
        </p:nvSpPr>
        <p:spPr>
          <a:xfrm rot="5400000">
            <a:off x="4143387" y="100009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4143387" y="314323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857619" y="635795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blipFill rotWithShape="0">
                <a:blip r:embed="rId21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blipFill rotWithShape="0">
                <a:blip r:embed="rId2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blipFill rotWithShape="0">
                <a:blip r:embed="rId23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>
            <a:stCxn id="14" idx="2"/>
            <a:endCxn id="7" idx="0"/>
          </p:cNvCxnSpPr>
          <p:nvPr/>
        </p:nvCxnSpPr>
        <p:spPr>
          <a:xfrm rot="5400000">
            <a:off x="1791414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2"/>
            <a:endCxn id="24" idx="0"/>
          </p:cNvCxnSpPr>
          <p:nvPr/>
        </p:nvCxnSpPr>
        <p:spPr>
          <a:xfrm rot="5400000">
            <a:off x="3027841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6" idx="2"/>
            <a:endCxn id="28" idx="0"/>
          </p:cNvCxnSpPr>
          <p:nvPr/>
        </p:nvCxnSpPr>
        <p:spPr>
          <a:xfrm rot="5400000">
            <a:off x="4220305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2"/>
            <a:endCxn id="25" idx="0"/>
          </p:cNvCxnSpPr>
          <p:nvPr/>
        </p:nvCxnSpPr>
        <p:spPr>
          <a:xfrm rot="5400000">
            <a:off x="6742617" y="2030464"/>
            <a:ext cx="214314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2"/>
            <a:endCxn id="15" idx="0"/>
          </p:cNvCxnSpPr>
          <p:nvPr/>
        </p:nvCxnSpPr>
        <p:spPr>
          <a:xfrm rot="5400000">
            <a:off x="1786495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4" idx="2"/>
            <a:endCxn id="19" idx="0"/>
          </p:cNvCxnSpPr>
          <p:nvPr/>
        </p:nvCxnSpPr>
        <p:spPr>
          <a:xfrm rot="5400000">
            <a:off x="3022922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8" idx="2"/>
            <a:endCxn id="27" idx="0"/>
          </p:cNvCxnSpPr>
          <p:nvPr/>
        </p:nvCxnSpPr>
        <p:spPr>
          <a:xfrm rot="5400000">
            <a:off x="4215386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2"/>
            <a:endCxn id="23" idx="0"/>
          </p:cNvCxnSpPr>
          <p:nvPr/>
        </p:nvCxnSpPr>
        <p:spPr>
          <a:xfrm rot="5400000">
            <a:off x="6737697" y="2608039"/>
            <a:ext cx="202172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6" idx="2"/>
            <a:endCxn id="35" idx="0"/>
          </p:cNvCxnSpPr>
          <p:nvPr/>
        </p:nvCxnSpPr>
        <p:spPr>
          <a:xfrm>
            <a:off x="188208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8" idx="2"/>
            <a:endCxn id="51" idx="0"/>
          </p:cNvCxnSpPr>
          <p:nvPr/>
        </p:nvCxnSpPr>
        <p:spPr>
          <a:xfrm flipH="1">
            <a:off x="3107520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4" idx="2"/>
            <a:endCxn id="52" idx="0"/>
          </p:cNvCxnSpPr>
          <p:nvPr/>
        </p:nvCxnSpPr>
        <p:spPr>
          <a:xfrm>
            <a:off x="4310976" y="4714884"/>
            <a:ext cx="10990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0" idx="2"/>
            <a:endCxn id="53" idx="0"/>
          </p:cNvCxnSpPr>
          <p:nvPr/>
        </p:nvCxnSpPr>
        <p:spPr>
          <a:xfrm flipH="1">
            <a:off x="689373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  <a:endCxn id="37" idx="0"/>
          </p:cNvCxnSpPr>
          <p:nvPr/>
        </p:nvCxnSpPr>
        <p:spPr>
          <a:xfrm flipH="1">
            <a:off x="188208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1" idx="2"/>
            <a:endCxn id="39" idx="0"/>
          </p:cNvCxnSpPr>
          <p:nvPr/>
        </p:nvCxnSpPr>
        <p:spPr>
          <a:xfrm>
            <a:off x="3107520" y="5321870"/>
            <a:ext cx="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2" idx="2"/>
            <a:endCxn id="45" idx="0"/>
          </p:cNvCxnSpPr>
          <p:nvPr/>
        </p:nvCxnSpPr>
        <p:spPr>
          <a:xfrm flipH="1">
            <a:off x="4310976" y="5321870"/>
            <a:ext cx="1099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2"/>
            <a:endCxn id="41" idx="0"/>
          </p:cNvCxnSpPr>
          <p:nvPr/>
        </p:nvCxnSpPr>
        <p:spPr>
          <a:xfrm>
            <a:off x="689373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14942" y="1285860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57119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5" grpId="0" animBg="1"/>
      <p:bldP spid="7" grpId="0" animBg="1"/>
      <p:bldP spid="14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3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0" y="2590800"/>
            <a:ext cx="9144000" cy="609600"/>
          </a:xfrm>
          <a:prstGeom prst="rect">
            <a:avLst/>
          </a:prstGeom>
          <a:solidFill>
            <a:srgbClr val="F4DDD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sz="2800" b="1" dirty="0"/>
              <a:t>It is not secure, and should not be used</a:t>
            </a:r>
            <a:r>
              <a:rPr lang="en-US" sz="2800" dirty="0"/>
              <a:t>.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This mode was used in the past.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500438"/>
            <a:ext cx="8382000" cy="690562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1" dirty="0"/>
              <a:t>Example</a:t>
            </a:r>
            <a:r>
              <a:rPr lang="en-US" sz="2800" dirty="0"/>
              <a:t>: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44196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3214678" y="4786322"/>
            <a:ext cx="2571768" cy="92869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ECB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844" y="6407371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© </a:t>
            </a:r>
            <a:r>
              <a:rPr lang="en-US" sz="1400" i="1" dirty="0" err="1">
                <a:latin typeface="Arial"/>
                <a:cs typeface="Arial"/>
              </a:rPr>
              <a:t>wikipedia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123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5143520" y="-1726694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62099" y="113084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357702" y="857216"/>
            <a:ext cx="428596" cy="828680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5214950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1052498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60" name="Shape 59"/>
          <p:cNvCxnSpPr>
            <a:stCxn id="15" idx="2"/>
            <a:endCxn id="51" idx="1"/>
          </p:cNvCxnSpPr>
          <p:nvPr/>
        </p:nvCxnSpPr>
        <p:spPr>
          <a:xfrm rot="5400000" flipH="1" flipV="1">
            <a:off x="222799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8" idx="2"/>
            <a:endCxn id="51" idx="0"/>
          </p:cNvCxnSpPr>
          <p:nvPr/>
        </p:nvCxnSpPr>
        <p:spPr>
          <a:xfrm rot="16200000" flipH="1">
            <a:off x="379813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1" idx="2"/>
            <a:endCxn id="24" idx="0"/>
          </p:cNvCxnSpPr>
          <p:nvPr/>
        </p:nvCxnSpPr>
        <p:spPr>
          <a:xfrm rot="5400000">
            <a:off x="379263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14546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82" name="Straight Arrow Connector 81"/>
          <p:cNvCxnSpPr>
            <a:stCxn id="14" idx="2"/>
            <a:endCxn id="80" idx="0"/>
          </p:cNvCxnSpPr>
          <p:nvPr/>
        </p:nvCxnSpPr>
        <p:spPr>
          <a:xfrm rot="16200000" flipH="1">
            <a:off x="2347390" y="2522924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0" idx="2"/>
            <a:endCxn id="7" idx="0"/>
          </p:cNvCxnSpPr>
          <p:nvPr/>
        </p:nvCxnSpPr>
        <p:spPr>
          <a:xfrm rot="16200000" flipH="1">
            <a:off x="2370534" y="3228220"/>
            <a:ext cx="321894" cy="90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8596" y="3786190"/>
            <a:ext cx="147027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random</a:t>
            </a:r>
            <a:br>
              <a:rPr lang="en-US" dirty="0"/>
            </a:br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96" name="Shape 95"/>
          <p:cNvCxnSpPr>
            <a:stCxn id="19" idx="2"/>
            <a:endCxn id="95" idx="1"/>
          </p:cNvCxnSpPr>
          <p:nvPr/>
        </p:nvCxnSpPr>
        <p:spPr>
          <a:xfrm rot="5400000" flipH="1" flipV="1">
            <a:off x="365675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2" idx="2"/>
            <a:endCxn id="95" idx="0"/>
          </p:cNvCxnSpPr>
          <p:nvPr/>
        </p:nvCxnSpPr>
        <p:spPr>
          <a:xfrm rot="16200000" flipH="1">
            <a:off x="522689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5" idx="2"/>
            <a:endCxn id="94" idx="0"/>
          </p:cNvCxnSpPr>
          <p:nvPr/>
        </p:nvCxnSpPr>
        <p:spPr>
          <a:xfrm rot="5400000">
            <a:off x="522139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2773916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1" name="Straight Arrow Connector 110"/>
          <p:cNvCxnSpPr>
            <a:stCxn id="107" idx="2"/>
            <a:endCxn id="110" idx="0"/>
          </p:cNvCxnSpPr>
          <p:nvPr/>
        </p:nvCxnSpPr>
        <p:spPr>
          <a:xfrm rot="16200000" flipH="1">
            <a:off x="7990992" y="2594362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10" idx="2"/>
            <a:endCxn id="109" idx="0"/>
          </p:cNvCxnSpPr>
          <p:nvPr/>
        </p:nvCxnSpPr>
        <p:spPr>
          <a:xfrm rot="5400000">
            <a:off x="7985497" y="3315389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hape 115"/>
          <p:cNvCxnSpPr>
            <a:stCxn id="86" idx="0"/>
            <a:endCxn id="80" idx="1"/>
          </p:cNvCxnSpPr>
          <p:nvPr/>
        </p:nvCxnSpPr>
        <p:spPr>
          <a:xfrm rot="5400000" flipH="1" flipV="1">
            <a:off x="1239616" y="2811261"/>
            <a:ext cx="899046" cy="1050813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/>
          <p:nvPr/>
        </p:nvCxnSpPr>
        <p:spPr>
          <a:xfrm rot="5400000" flipH="1" flipV="1">
            <a:off x="5110245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hape 56"/>
          <p:cNvCxnSpPr/>
          <p:nvPr/>
        </p:nvCxnSpPr>
        <p:spPr>
          <a:xfrm rot="5400000" flipH="1" flipV="1">
            <a:off x="6467567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2"/>
            <a:endCxn id="15" idx="0"/>
          </p:cNvCxnSpPr>
          <p:nvPr/>
        </p:nvCxnSpPr>
        <p:spPr>
          <a:xfrm rot="16200000" flipH="1">
            <a:off x="2351341" y="3947713"/>
            <a:ext cx="38034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4" idx="2"/>
            <a:endCxn id="19" idx="0"/>
          </p:cNvCxnSpPr>
          <p:nvPr/>
        </p:nvCxnSpPr>
        <p:spPr>
          <a:xfrm rot="16200000" flipH="1">
            <a:off x="379774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94" idx="2"/>
            <a:endCxn id="93" idx="0"/>
          </p:cNvCxnSpPr>
          <p:nvPr/>
        </p:nvCxnSpPr>
        <p:spPr>
          <a:xfrm rot="16200000" flipH="1">
            <a:off x="522650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9" idx="2"/>
            <a:endCxn id="108" idx="0"/>
          </p:cNvCxnSpPr>
          <p:nvPr/>
        </p:nvCxnSpPr>
        <p:spPr>
          <a:xfrm rot="16200000" flipH="1">
            <a:off x="7990608" y="4036798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715140" y="1857364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2652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30" grpId="0" animBg="1"/>
      <p:bldP spid="31" grpId="0"/>
      <p:bldP spid="32" grpId="0" animBg="1"/>
      <p:bldP spid="33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  <p:bldP spid="4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  <a:blipFill rotWithShape="0"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715140" y="207167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4321983" y="-2262479"/>
            <a:ext cx="428596" cy="8501122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786314" y="570287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072082" y="2059520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1357298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2214546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57158" y="2143116"/>
            <a:ext cx="147027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  <a:blipFill rotWithShape="0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  <a:blipFill rotWithShape="0"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4059800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6" name="Shape 115"/>
          <p:cNvCxnSpPr>
            <a:stCxn id="86" idx="2"/>
            <a:endCxn id="80" idx="1"/>
          </p:cNvCxnSpPr>
          <p:nvPr/>
        </p:nvCxnSpPr>
        <p:spPr>
          <a:xfrm rot="16200000" flipH="1">
            <a:off x="961630" y="2920111"/>
            <a:ext cx="1383581" cy="1122251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" idx="2"/>
            <a:endCxn id="80" idx="0"/>
          </p:cNvCxnSpPr>
          <p:nvPr/>
        </p:nvCxnSpPr>
        <p:spPr>
          <a:xfrm flipH="1">
            <a:off x="2526944" y="3631358"/>
            <a:ext cx="9073" cy="3570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14" idx="3"/>
            <a:endCxn id="51" idx="1"/>
          </p:cNvCxnSpPr>
          <p:nvPr/>
        </p:nvCxnSpPr>
        <p:spPr>
          <a:xfrm>
            <a:off x="3000364" y="2488531"/>
            <a:ext cx="664924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18" idx="3"/>
            <a:endCxn id="95" idx="1"/>
          </p:cNvCxnSpPr>
          <p:nvPr/>
        </p:nvCxnSpPr>
        <p:spPr>
          <a:xfrm>
            <a:off x="4451105" y="2488531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0" idx="2"/>
            <a:endCxn id="15" idx="0"/>
          </p:cNvCxnSpPr>
          <p:nvPr/>
        </p:nvCxnSpPr>
        <p:spPr>
          <a:xfrm rot="5400000">
            <a:off x="2353462" y="4529260"/>
            <a:ext cx="345048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4" idx="2"/>
            <a:endCxn id="51" idx="0"/>
          </p:cNvCxnSpPr>
          <p:nvPr/>
        </p:nvCxnSpPr>
        <p:spPr>
          <a:xfrm flipH="1">
            <a:off x="397768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2"/>
            <a:endCxn id="19" idx="0"/>
          </p:cNvCxnSpPr>
          <p:nvPr/>
        </p:nvCxnSpPr>
        <p:spPr>
          <a:xfrm rot="5400000">
            <a:off x="381027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94" idx="2"/>
            <a:endCxn id="95" idx="0"/>
          </p:cNvCxnSpPr>
          <p:nvPr/>
        </p:nvCxnSpPr>
        <p:spPr>
          <a:xfrm flipH="1">
            <a:off x="540644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95" idx="2"/>
            <a:endCxn id="93" idx="0"/>
          </p:cNvCxnSpPr>
          <p:nvPr/>
        </p:nvCxnSpPr>
        <p:spPr>
          <a:xfrm rot="5400000">
            <a:off x="523903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09" idx="2"/>
            <a:endCxn id="110" idx="0"/>
          </p:cNvCxnSpPr>
          <p:nvPr/>
        </p:nvCxnSpPr>
        <p:spPr>
          <a:xfrm flipH="1">
            <a:off x="8170546" y="3725950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0" idx="2"/>
            <a:endCxn id="108" idx="0"/>
          </p:cNvCxnSpPr>
          <p:nvPr/>
        </p:nvCxnSpPr>
        <p:spPr>
          <a:xfrm rot="5400000">
            <a:off x="8003134" y="4594626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>
            <a:off x="7215206" y="2571744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>
            <a:off x="5857884" y="2500306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4" idx="2"/>
            <a:endCxn id="7" idx="0"/>
          </p:cNvCxnSpPr>
          <p:nvPr/>
        </p:nvCxnSpPr>
        <p:spPr>
          <a:xfrm>
            <a:off x="2525027" y="2631040"/>
            <a:ext cx="10990" cy="6076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2"/>
            <a:endCxn id="24" idx="0"/>
          </p:cNvCxnSpPr>
          <p:nvPr/>
        </p:nvCxnSpPr>
        <p:spPr>
          <a:xfrm>
            <a:off x="397576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92" idx="2"/>
            <a:endCxn id="94" idx="0"/>
          </p:cNvCxnSpPr>
          <p:nvPr/>
        </p:nvCxnSpPr>
        <p:spPr>
          <a:xfrm>
            <a:off x="540452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7" idx="2"/>
            <a:endCxn id="109" idx="0"/>
          </p:cNvCxnSpPr>
          <p:nvPr/>
        </p:nvCxnSpPr>
        <p:spPr>
          <a:xfrm flipH="1">
            <a:off x="8179618" y="2663496"/>
            <a:ext cx="10991" cy="6697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4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9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CBC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</a:t>
                </a:r>
                <a:br>
                  <a:rPr lang="en-US" sz="2400" b="1" dirty="0"/>
                </a:br>
                <a:r>
                  <a:rPr lang="en-US" sz="2400" b="1" dirty="0"/>
                  <a:t>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400" dirty="0"/>
                  <a:t>So, errors don’t propagate (This mode is</a:t>
                </a:r>
                <a:r>
                  <a:rPr lang="en-US" sz="2400" b="1" dirty="0"/>
                  <a:t> 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3467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154937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154937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No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083631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083631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12325"/>
            <a:ext cx="4572000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28992" y="5012325"/>
            <a:ext cx="428624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Everything needs to be recomputed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(not so good e.g. for disc encryption)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5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1654739"/>
            <a:ext cx="1071570" cy="921688"/>
          </a:xfrm>
          <a:prstGeom prst="rect">
            <a:avLst/>
          </a:prstGeom>
          <a:noFill/>
        </p:spPr>
      </p:pic>
      <p:pic>
        <p:nvPicPr>
          <p:cNvPr id="2051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272" y="2726309"/>
            <a:ext cx="1071570" cy="1008031"/>
          </a:xfrm>
          <a:prstGeom prst="rect">
            <a:avLst/>
          </a:prstGeom>
          <a:noFill/>
        </p:spPr>
      </p:pic>
      <p:pic>
        <p:nvPicPr>
          <p:cNvPr id="19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710" y="4932988"/>
            <a:ext cx="1071570" cy="1008031"/>
          </a:xfrm>
          <a:prstGeom prst="rect">
            <a:avLst/>
          </a:prstGeom>
          <a:noFill/>
        </p:spPr>
      </p:pic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3804885"/>
            <a:ext cx="1071570" cy="921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49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57158" y="4631304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433654" cy="1143000"/>
          </a:xfrm>
        </p:spPr>
        <p:txBody>
          <a:bodyPr/>
          <a:lstStyle/>
          <a:p>
            <a:r>
              <a:rPr lang="en-US" dirty="0"/>
              <a:t>CBC mode is secure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PRP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-CBC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secure.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  <a:blipFill rotWithShape="0">
                <a:blip r:embed="rId3"/>
                <a:stretch>
                  <a:fillRect l="-1644" t="-20732" b="-29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[M.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Bellare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, A. Desai, E.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Jokipii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and P.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Rogaway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1997]</a:t>
                </a: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In the proof one can assume that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aseline="-250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a completely random function.</a:t>
                </a:r>
              </a:p>
              <a:p>
                <a:r>
                  <a:rPr lang="en-US" sz="2400" dirty="0"/>
                  <a:t>(If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CBC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behaves differently on a pseudorandom function,  then one could construct a </a:t>
                </a:r>
                <a:r>
                  <a:rPr lang="en-US" sz="2400" dirty="0" err="1"/>
                  <a:t>distiguisher</a:t>
                </a:r>
                <a:r>
                  <a:rPr lang="en-US" sz="2400" dirty="0"/>
                  <a:t>.) </a:t>
                </a:r>
                <a:endParaRPr lang="en-US" sz="2400" b="1" baseline="-2500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198" t="-188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1928794" y="4917056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57158" y="6201581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57158" y="3844127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86" name="Down Arrow 85"/>
          <p:cNvSpPr/>
          <p:nvPr/>
        </p:nvSpPr>
        <p:spPr>
          <a:xfrm>
            <a:off x="2071670" y="4274114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Down Arrow 86"/>
          <p:cNvSpPr/>
          <p:nvPr/>
        </p:nvSpPr>
        <p:spPr>
          <a:xfrm>
            <a:off x="2071670" y="5845750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072066" y="4632663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57818" y="5061291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43702" y="4918415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072066" y="6202940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072066" y="3845486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94" name="Down Arrow 93"/>
          <p:cNvSpPr/>
          <p:nvPr/>
        </p:nvSpPr>
        <p:spPr>
          <a:xfrm>
            <a:off x="6786578" y="4275473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own Arrow 94"/>
          <p:cNvSpPr/>
          <p:nvPr/>
        </p:nvSpPr>
        <p:spPr>
          <a:xfrm>
            <a:off x="6786578" y="5847109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7715272" y="5059932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357686" y="4488428"/>
            <a:ext cx="571504" cy="164307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85720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000628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</p:spTree>
    <p:extLst>
      <p:ext uri="{BB962C8B-B14F-4D97-AF65-F5344CB8AC3E}">
        <p14:creationId xmlns:p14="http://schemas.microsoft.com/office/powerpoint/2010/main" val="13739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71" grpId="0" animBg="1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142852"/>
            <a:ext cx="8643998" cy="1500198"/>
          </a:xfrm>
        </p:spPr>
        <p:txBody>
          <a:bodyPr>
            <a:noAutofit/>
          </a:bodyPr>
          <a:lstStyle/>
          <a:p>
            <a:r>
              <a:rPr lang="en-US" sz="3200" dirty="0"/>
              <a:t>How to convert a pseudorandom </a:t>
            </a:r>
            <a:r>
              <a:rPr lang="en-US" sz="3200" b="1" dirty="0">
                <a:solidFill>
                  <a:srgbClr val="002060"/>
                </a:solidFill>
              </a:rPr>
              <a:t>permutation</a:t>
            </a:r>
            <a:r>
              <a:rPr lang="en-US" sz="3200" dirty="0"/>
              <a:t> into a pseudorandom </a:t>
            </a:r>
            <a:r>
              <a:rPr lang="en-US" sz="3200" b="1" dirty="0">
                <a:solidFill>
                  <a:srgbClr val="002060"/>
                </a:solidFill>
              </a:rPr>
              <a:t>generator</a:t>
            </a:r>
            <a:r>
              <a:rPr lang="en-US" sz="32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2549755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0000001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𝟎𝟎𝟎𝟎𝟎𝟎𝟐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62" name="Straight Arrow Connector 61"/>
          <p:cNvCxnSpPr>
            <a:stCxn id="18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4" idx="2"/>
          </p:cNvCxnSpPr>
          <p:nvPr/>
        </p:nvCxnSpPr>
        <p:spPr>
          <a:xfrm rot="16200000" flipH="1">
            <a:off x="2847456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𝟎𝟎𝟎𝟎𝟎𝟎𝟑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>
            <a:stCxn id="92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Down Arrow 41"/>
              <p:cNvSpPr/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𝟎𝟎𝟎𝟎𝟎𝟎𝟒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2" name="Down Arrow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>
            <a:stCxn id="42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7" idx="2"/>
            <a:endCxn id="45" idx="0"/>
          </p:cNvCxnSpPr>
          <p:nvPr/>
        </p:nvCxnSpPr>
        <p:spPr>
          <a:xfrm rot="16200000" flipH="1">
            <a:off x="2863559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Up Arrow 49"/>
              <p:cNvSpPr/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0" name="Up Arrow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1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>
            <a:endCxn id="50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Up Arrow 52"/>
              <p:cNvSpPr/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3" name="Up Arrow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2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>
            <a:endCxn id="5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Up Arrow 54"/>
              <p:cNvSpPr/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𝟒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5" name="Up Arrow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endCxn id="5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ight Arrow 57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ight Arrow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ular Callout 58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1472" y="6143644"/>
            <a:ext cx="73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Essentially, this is called a “</a:t>
            </a:r>
            <a:r>
              <a:rPr lang="en-US" sz="2800" b="1" dirty="0"/>
              <a:t>counter mode</a:t>
            </a:r>
            <a:r>
              <a:rPr lang="en-US" sz="2800" dirty="0"/>
              <a:t>” (</a:t>
            </a:r>
            <a:r>
              <a:rPr lang="en-US" sz="2800" b="1" dirty="0"/>
              <a:t>CTR</a:t>
            </a:r>
            <a:r>
              <a:rPr lang="en-US" sz="28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2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8" grpId="0" animBg="1"/>
      <p:bldP spid="24" grpId="0" animBg="1"/>
      <p:bldP spid="29" grpId="0"/>
      <p:bldP spid="32" grpId="0" animBg="1"/>
      <p:bldP spid="33" grpId="0"/>
      <p:bldP spid="92" grpId="0" animBg="1"/>
      <p:bldP spid="94" grpId="0" animBg="1"/>
      <p:bldP spid="42" grpId="0" animBg="1"/>
      <p:bldP spid="43" grpId="0" animBg="1"/>
      <p:bldP spid="45" grpId="0" animBg="1"/>
      <p:bldP spid="50" grpId="0" animBg="1"/>
      <p:bldP spid="53" grpId="0" animBg="1"/>
      <p:bldP spid="55" grpId="0" animBg="1"/>
      <p:bldP spid="58" grpId="0" animBg="1"/>
      <p:bldP spid="59" grpId="0" animBg="1"/>
      <p:bldP spid="61" grpId="0"/>
      <p:bldP spid="3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77" y="317537"/>
            <a:ext cx="7886700" cy="718561"/>
          </a:xfrm>
        </p:spPr>
        <p:txBody>
          <a:bodyPr/>
          <a:lstStyle/>
          <a:p>
            <a:r>
              <a:rPr lang="en-US" dirty="0"/>
              <a:t>How to “randomize”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/>
          <p:cNvSpPr/>
          <p:nvPr/>
        </p:nvSpPr>
        <p:spPr>
          <a:xfrm>
            <a:off x="2621192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IV+1 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764201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 rot="16200000" flipH="1">
            <a:off x="2918893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4929190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3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/>
          <p:cNvSpPr/>
          <p:nvPr/>
        </p:nvSpPr>
        <p:spPr>
          <a:xfrm>
            <a:off x="6072198" y="2221048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16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p Arrow 18"/>
          <p:cNvSpPr/>
          <p:nvPr/>
        </p:nvSpPr>
        <p:spPr>
          <a:xfrm>
            <a:off x="2643174" y="3792684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0" name="Straight Arrow Connector 19"/>
          <p:cNvCxnSpPr>
            <a:stCxn id="4" idx="2"/>
            <a:endCxn id="19" idx="0"/>
          </p:cNvCxnSpPr>
          <p:nvPr/>
        </p:nvCxnSpPr>
        <p:spPr>
          <a:xfrm rot="16200000" flipH="1">
            <a:off x="2934996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>
            <a:off x="3786182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 Arrow 22"/>
          <p:cNvSpPr/>
          <p:nvPr/>
        </p:nvSpPr>
        <p:spPr>
          <a:xfrm>
            <a:off x="4929190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 Arrow 24"/>
          <p:cNvSpPr/>
          <p:nvPr/>
        </p:nvSpPr>
        <p:spPr>
          <a:xfrm>
            <a:off x="6072198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ight Arrow 26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ight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ular Callout 27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7158" y="1428736"/>
            <a:ext cx="2517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take some random </a:t>
            </a:r>
            <a:r>
              <a:rPr lang="en-US" sz="2000" b="1" dirty="0">
                <a:solidFill>
                  <a:srgbClr val="FF0000"/>
                </a:solidFill>
              </a:rPr>
              <a:t>IV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5643578"/>
            <a:ext cx="7117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Note:</a:t>
            </a:r>
          </a:p>
          <a:p>
            <a:r>
              <a:rPr lang="en-US" sz="2000" dirty="0"/>
              <a:t>We have to be sure that </a:t>
            </a:r>
            <a:r>
              <a:rPr lang="en-US" sz="2000" b="1" dirty="0">
                <a:solidFill>
                  <a:srgbClr val="FF0000"/>
                </a:solidFill>
              </a:rPr>
              <a:t>IV + </a:t>
            </a:r>
            <a:r>
              <a:rPr lang="en-US" sz="2000" b="1" i="1" dirty="0" err="1">
                <a:solidFill>
                  <a:srgbClr val="FF0000"/>
                </a:solidFill>
              </a:rPr>
              <a:t>i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never repeats.</a:t>
            </a:r>
            <a:br>
              <a:rPr lang="en-US" sz="2000" dirty="0"/>
            </a:br>
            <a:r>
              <a:rPr lang="en-US" sz="2000" dirty="0"/>
              <a:t>This is why it is bad if the block length is too small (like in </a:t>
            </a:r>
            <a:r>
              <a:rPr lang="en-US" sz="2000" b="1" dirty="0">
                <a:solidFill>
                  <a:srgbClr val="0070C0"/>
                </a:solidFill>
              </a:rPr>
              <a:t>DES</a:t>
            </a:r>
            <a:r>
              <a:rPr lang="en-US" sz="20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26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/>
      <p:bldP spid="13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3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CTR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(But this mode is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/>
                  <a:t>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1752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226375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226375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155069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155069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83763"/>
            <a:ext cx="361511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71868" y="5095816"/>
            <a:ext cx="4286248" cy="69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Only one block needs to be recomputed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936072"/>
            <a:ext cx="1071570" cy="921688"/>
          </a:xfrm>
          <a:prstGeom prst="rect">
            <a:avLst/>
          </a:prstGeom>
          <a:noFill/>
        </p:spPr>
      </p:pic>
      <p:pic>
        <p:nvPicPr>
          <p:cNvPr id="17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000372"/>
            <a:ext cx="1071570" cy="921688"/>
          </a:xfrm>
          <a:prstGeom prst="rect">
            <a:avLst/>
          </a:prstGeom>
          <a:noFill/>
        </p:spPr>
      </p:pic>
      <p:pic>
        <p:nvPicPr>
          <p:cNvPr id="18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5000636"/>
            <a:ext cx="1071570" cy="921688"/>
          </a:xfrm>
          <a:prstGeom prst="rect">
            <a:avLst/>
          </a:prstGeom>
          <a:noFill/>
        </p:spPr>
      </p:pic>
      <p:pic>
        <p:nvPicPr>
          <p:cNvPr id="21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430" y="1071546"/>
            <a:ext cx="1071570" cy="921688"/>
          </a:xfrm>
          <a:prstGeom prst="rect">
            <a:avLst/>
          </a:prstGeom>
          <a:noFill/>
        </p:spPr>
      </p:pic>
      <p:pic>
        <p:nvPicPr>
          <p:cNvPr id="22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8148" y="2000240"/>
            <a:ext cx="1071570" cy="1008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262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52"/>
            <a:ext cx="8929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attacks known in the literature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</p:spPr>
            <p:txBody>
              <a:bodyPr>
                <a:normAutofit/>
              </a:bodyPr>
              <a:lstStyle/>
              <a:p>
                <a:r>
                  <a:rPr lang="it-IT" sz="2400" b="1" dirty="0">
                    <a:solidFill>
                      <a:srgbClr val="0070C0"/>
                    </a:solidFill>
                  </a:rPr>
                  <a:t>ciphertext-only attack</a:t>
                </a:r>
                <a:r>
                  <a:rPr lang="it-IT" sz="2400" b="1" dirty="0"/>
                  <a:t> </a:t>
                </a:r>
                <a:r>
                  <a:rPr lang="it-IT" sz="2400" dirty="0"/>
                  <a:t>– the adversary has no information about the plaintext</a:t>
                </a:r>
                <a:br>
                  <a:rPr lang="it-IT" sz="2400" dirty="0"/>
                </a:br>
                <a:endParaRPr lang="it-IT" sz="2400" b="1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known plaintext attack </a:t>
                </a:r>
                <a:r>
                  <a:rPr lang="en-US" sz="2400" dirty="0"/>
                  <a:t>– the plaintext are drawn from some distribution that the adversary does not control</a:t>
                </a:r>
                <a:br>
                  <a:rPr lang="en-US" sz="2400" dirty="0"/>
                </a:br>
                <a:endParaRPr lang="en-US" sz="2400" b="1" dirty="0"/>
              </a:p>
              <a:p>
                <a:r>
                  <a:rPr lang="it-IT" sz="2400" b="1" dirty="0">
                    <a:solidFill>
                      <a:srgbClr val="C00000"/>
                    </a:solidFill>
                  </a:rPr>
                  <a:t>batch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 chosen-plaintext attack </a:t>
                </a:r>
                <a:r>
                  <a:rPr lang="it-IT" sz="2400" dirty="0"/>
                  <a:t>– like the </a:t>
                </a:r>
                <a:r>
                  <a:rPr lang="it-IT" sz="2400" b="1" dirty="0"/>
                  <a:t>CPA</a:t>
                </a:r>
                <a:r>
                  <a:rPr lang="it-IT" sz="2400" dirty="0"/>
                  <a:t> attack, but the adversary has to choose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,...,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at once.</a:t>
                </a:r>
                <a:br>
                  <a:rPr lang="en-US" sz="2400" dirty="0"/>
                </a:br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chosen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ciphertext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attack</a:t>
                </a:r>
                <a:r>
                  <a:rPr lang="en-US" sz="2400" b="1" dirty="0"/>
                  <a:t> </a:t>
                </a:r>
                <a:r>
                  <a:rPr lang="en-US" sz="2400" dirty="0"/>
                  <a:t>–  we will discuss it later…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  <a:blipFill>
                <a:blip r:embed="rId3"/>
                <a:stretch>
                  <a:fillRect l="-1027" t="-1693" r="-126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1628740" y="4658563"/>
            <a:ext cx="7315248" cy="642942"/>
          </a:xfrm>
          <a:prstGeom prst="wedgeRectCallout">
            <a:avLst>
              <a:gd name="adj1" fmla="val -13775"/>
              <a:gd name="adj2" fmla="val -788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(“our” </a:t>
            </a:r>
            <a:r>
              <a:rPr lang="en-US" sz="2000" b="1" dirty="0"/>
              <a:t>CPA</a:t>
            </a:r>
            <a:r>
              <a:rPr lang="en-US" sz="2000" dirty="0"/>
              <a:t>-attack is also called the “</a:t>
            </a:r>
            <a:r>
              <a:rPr lang="en-US" sz="2000" b="1" dirty="0">
                <a:solidFill>
                  <a:srgbClr val="FF0000"/>
                </a:solidFill>
              </a:rPr>
              <a:t>adaptive </a:t>
            </a:r>
            <a:r>
              <a:rPr lang="en-US" sz="2000" b="1" dirty="0"/>
              <a:t>CPA-attack</a:t>
            </a:r>
            <a:r>
              <a:rPr lang="en-US" b="1" dirty="0"/>
              <a:t>”</a:t>
            </a:r>
            <a:r>
              <a:rPr lang="en-US" dirty="0"/>
              <a:t>)</a:t>
            </a:r>
            <a:endParaRPr lang="it-IT" sz="2000" dirty="0"/>
          </a:p>
        </p:txBody>
      </p:sp>
      <p:sp>
        <p:nvSpPr>
          <p:cNvPr id="5" name="Up-Down Arrow 4"/>
          <p:cNvSpPr/>
          <p:nvPr/>
        </p:nvSpPr>
        <p:spPr>
          <a:xfrm>
            <a:off x="285720" y="1571612"/>
            <a:ext cx="1000100" cy="4429156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strong                                           weak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7332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/>
          </a:bodyPr>
          <a:lstStyle/>
          <a:p>
            <a:r>
              <a:rPr lang="en-US" dirty="0"/>
              <a:t>One more member of </a:t>
            </a:r>
            <a:r>
              <a:rPr lang="en-US" dirty="0" err="1"/>
              <a:t>minicrypt</a:t>
            </a:r>
            <a:r>
              <a:rPr lang="en-US" dirty="0"/>
              <a:t>!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42976" y="5357826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5400000">
            <a:off x="2489582" y="2939650"/>
            <a:ext cx="90725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214414" y="1714488"/>
            <a:ext cx="3429024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pseudorandom</a:t>
            </a:r>
          </a:p>
          <a:p>
            <a:pPr marL="609600" indent="-609600" algn="ctr">
              <a:buFontTx/>
              <a:buNone/>
            </a:pPr>
            <a:r>
              <a:rPr lang="en-US" dirty="0"/>
              <a:t>functions/permutations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42976" y="3643314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secure encryption 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 rot="5400000">
            <a:off x="2484821" y="4587485"/>
            <a:ext cx="916782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" name="Circular Arrow 8"/>
          <p:cNvSpPr/>
          <p:nvPr/>
        </p:nvSpPr>
        <p:spPr>
          <a:xfrm rot="16200000" flipV="1">
            <a:off x="2464579" y="1964521"/>
            <a:ext cx="4429156" cy="3929089"/>
          </a:xfrm>
          <a:prstGeom prst="circularArrow">
            <a:avLst>
              <a:gd name="adj1" fmla="val 7824"/>
              <a:gd name="adj2" fmla="val 1142319"/>
              <a:gd name="adj3" fmla="val 20415788"/>
              <a:gd name="adj4" fmla="val 10800000"/>
              <a:gd name="adj5" fmla="val 1041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285720" y="2857496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using “modes of operation”</a:t>
            </a:r>
          </a:p>
        </p:txBody>
      </p:sp>
      <p:sp>
        <p:nvSpPr>
          <p:cNvPr id="11" name="Pentagon 10"/>
          <p:cNvSpPr/>
          <p:nvPr/>
        </p:nvSpPr>
        <p:spPr>
          <a:xfrm>
            <a:off x="285720" y="4500570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we already knew</a:t>
            </a:r>
          </a:p>
        </p:txBody>
      </p:sp>
      <p:sp>
        <p:nvSpPr>
          <p:cNvPr id="12" name="Pentagon 11"/>
          <p:cNvSpPr/>
          <p:nvPr/>
        </p:nvSpPr>
        <p:spPr>
          <a:xfrm flipH="1">
            <a:off x="6572264" y="3500438"/>
            <a:ext cx="2035951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can also be proven</a:t>
            </a:r>
          </a:p>
        </p:txBody>
      </p:sp>
    </p:spTree>
    <p:extLst>
      <p:ext uri="{BB962C8B-B14F-4D97-AF65-F5344CB8AC3E}">
        <p14:creationId xmlns:p14="http://schemas.microsoft.com/office/powerpoint/2010/main" val="3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4478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9122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many constructions of block ciphers that are </a:t>
            </a:r>
            <a:r>
              <a:rPr lang="en-US" sz="4000" b="1" dirty="0"/>
              <a:t>believed</a:t>
            </a:r>
            <a:r>
              <a:rPr lang="en-US" sz="4000" dirty="0"/>
              <a:t> to be secure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29600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dirty="0"/>
              <a:t>Why do we believe it?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Someone important say “it is secure”.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US" dirty="0"/>
              <a:t>(But is he honest?)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Many people tried to break it and </a:t>
            </a:r>
            <a:r>
              <a:rPr lang="pl-PL" dirty="0"/>
              <a:t>they </a:t>
            </a:r>
            <a:r>
              <a:rPr lang="en-US" dirty="0"/>
              <a:t>failed...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7526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295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71727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196362" y="5229726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1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 typical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7332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security</a:t>
            </a:r>
            <a:r>
              <a:rPr lang="en-US" dirty="0"/>
              <a:t>: ideally the best attack should be the </a:t>
            </a:r>
            <a:r>
              <a:rPr lang="en-US" b="1" dirty="0">
                <a:solidFill>
                  <a:srgbClr val="00B050"/>
                </a:solidFill>
              </a:rPr>
              <a:t>brute force key search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70C0"/>
                </a:solidFill>
              </a:rPr>
              <a:t>efficiency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when implemented on: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8 bit microcontrollers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smart cards </a:t>
            </a:r>
            <a:r>
              <a:rPr lang="en-US" dirty="0"/>
              <a:t>with limited memory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tablets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phones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palmtops</a:t>
            </a:r>
            <a:r>
              <a:rPr lang="en-US" dirty="0"/>
              <a:t>,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workstations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servers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dedicated hardware (</a:t>
            </a:r>
            <a:r>
              <a:rPr lang="en-US" b="1" dirty="0">
                <a:solidFill>
                  <a:srgbClr val="FF0000"/>
                </a:solidFill>
              </a:rPr>
              <a:t>ASICs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FPGAs</a:t>
            </a:r>
            <a:r>
              <a:rPr lang="en-US" dirty="0"/>
              <a:t>) – here we might require speeds up to </a:t>
            </a:r>
            <a:r>
              <a:rPr lang="en-US" b="1" dirty="0">
                <a:solidFill>
                  <a:srgbClr val="00B050"/>
                </a:solidFill>
              </a:rPr>
              <a:t>gigabits/second</a:t>
            </a:r>
          </a:p>
          <a:p>
            <a:r>
              <a:rPr lang="en-US" b="1" dirty="0">
                <a:solidFill>
                  <a:srgbClr val="0070C0"/>
                </a:solidFill>
              </a:rPr>
              <a:t>key agility </a:t>
            </a:r>
            <a:r>
              <a:rPr lang="en-US" dirty="0"/>
              <a:t>– </a:t>
            </a:r>
            <a:r>
              <a:rPr lang="en-US" b="1" dirty="0">
                <a:solidFill>
                  <a:srgbClr val="00B050"/>
                </a:solidFill>
              </a:rPr>
              <a:t>changing the key </a:t>
            </a:r>
            <a:r>
              <a:rPr lang="en-US" dirty="0"/>
              <a:t>can be done very efficiently</a:t>
            </a:r>
          </a:p>
        </p:txBody>
      </p:sp>
    </p:spTree>
    <p:extLst>
      <p:ext uri="{BB962C8B-B14F-4D97-AF65-F5344CB8AC3E}">
        <p14:creationId xmlns:p14="http://schemas.microsoft.com/office/powerpoint/2010/main" val="76306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>
            <a:normAutofit/>
          </a:bodyPr>
          <a:lstStyle/>
          <a:p>
            <a:r>
              <a:rPr lang="en-US" dirty="0"/>
              <a:t>Block ciphers – more “informal”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435280" cy="47251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simplicity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advantages: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implement</a:t>
            </a:r>
          </a:p>
          <a:p>
            <a:pPr lvl="1"/>
            <a:r>
              <a:rPr lang="en-US" dirty="0"/>
              <a:t>more confidence that there is </a:t>
            </a:r>
            <a:r>
              <a:rPr lang="en-US" b="1" dirty="0">
                <a:solidFill>
                  <a:srgbClr val="00B050"/>
                </a:solidFill>
              </a:rPr>
              <a:t>no backdoor</a:t>
            </a:r>
          </a:p>
          <a:p>
            <a:r>
              <a:rPr lang="en-US" b="1" dirty="0">
                <a:solidFill>
                  <a:srgbClr val="0070C0"/>
                </a:solidFill>
              </a:rPr>
              <a:t>symmetry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(repeating patterns):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smaller circuits </a:t>
            </a:r>
            <a:r>
              <a:rPr lang="en-US" dirty="0"/>
              <a:t>(in hardware)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program </a:t>
            </a:r>
            <a:r>
              <a:rPr lang="en-US" dirty="0"/>
              <a:t>(in software).</a:t>
            </a:r>
          </a:p>
        </p:txBody>
      </p:sp>
    </p:spTree>
    <p:extLst>
      <p:ext uri="{BB962C8B-B14F-4D97-AF65-F5344CB8AC3E}">
        <p14:creationId xmlns:p14="http://schemas.microsoft.com/office/powerpoint/2010/main" val="146486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20" y="490601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–advanced security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20" y="1988840"/>
            <a:ext cx="8435280" cy="54452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side-channel attacks</a:t>
            </a:r>
            <a:r>
              <a:rPr lang="en-US" dirty="0"/>
              <a:t>,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key-related attacks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31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857" y="74352"/>
            <a:ext cx="8790272" cy="743769"/>
          </a:xfrm>
        </p:spPr>
        <p:txBody>
          <a:bodyPr>
            <a:normAutofit/>
          </a:bodyPr>
          <a:lstStyle/>
          <a:p>
            <a:r>
              <a:rPr lang="en-US" sz="3600" dirty="0"/>
              <a:t>A very popular paradigm: iterated ciphers</a:t>
            </a:r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251520" y="4145331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8"/>
              <p:cNvSpPr txBox="1">
                <a:spLocks noChangeArrowheads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4380" t="-9091" b="-2575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4658032" y="2645972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4643295" y="3573284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round function</a:t>
                </a:r>
              </a:p>
              <a:p>
                <a:r>
                  <a:rPr lang="en-US" sz="2000" dirty="0"/>
                  <a:t>Typically we write the first argument in a subscript.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blipFill rotWithShape="0">
                <a:blip r:embed="rId10"/>
                <a:stretch>
                  <a:fillRect l="-914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56"/>
          <p:cNvSpPr>
            <a:spLocks noChangeArrowheads="1"/>
          </p:cNvSpPr>
          <p:nvPr/>
        </p:nvSpPr>
        <p:spPr bwMode="auto">
          <a:xfrm rot="5400000">
            <a:off x="402873" y="3647156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2" name="AutoShape 56"/>
          <p:cNvSpPr>
            <a:spLocks noChangeArrowheads="1"/>
          </p:cNvSpPr>
          <p:nvPr/>
        </p:nvSpPr>
        <p:spPr bwMode="auto">
          <a:xfrm rot="18572955">
            <a:off x="1237713" y="3667933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3" name="AutoShape 56"/>
          <p:cNvSpPr>
            <a:spLocks noChangeArrowheads="1"/>
          </p:cNvSpPr>
          <p:nvPr/>
        </p:nvSpPr>
        <p:spPr bwMode="auto">
          <a:xfrm rot="20015282">
            <a:off x="1395846" y="4128422"/>
            <a:ext cx="836707" cy="25900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AutoShape 56"/>
          <p:cNvSpPr>
            <a:spLocks noChangeArrowheads="1"/>
          </p:cNvSpPr>
          <p:nvPr/>
        </p:nvSpPr>
        <p:spPr bwMode="auto">
          <a:xfrm rot="2717470">
            <a:off x="1260434" y="4925107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2957709" y="312320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2957709" y="408298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2957709" y="5514565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wn Arrow 28"/>
          <p:cNvSpPr/>
          <p:nvPr/>
        </p:nvSpPr>
        <p:spPr>
          <a:xfrm>
            <a:off x="4669664" y="5037656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669664" y="5904659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54"/>
          <p:cNvSpPr txBox="1">
            <a:spLocks noChangeArrowheads="1"/>
          </p:cNvSpPr>
          <p:nvPr/>
        </p:nvSpPr>
        <p:spPr bwMode="auto">
          <a:xfrm rot="5400000">
            <a:off x="2374287" y="4521876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4711669" y="4485145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5127927" y="1998793"/>
            <a:ext cx="102750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4" name="Line 73"/>
          <p:cNvSpPr>
            <a:spLocks noChangeShapeType="1"/>
          </p:cNvSpPr>
          <p:nvPr/>
        </p:nvSpPr>
        <p:spPr bwMode="auto">
          <a:xfrm flipH="1">
            <a:off x="3684535" y="1998793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5" name="Line 74"/>
          <p:cNvSpPr>
            <a:spLocks noChangeShapeType="1"/>
          </p:cNvSpPr>
          <p:nvPr/>
        </p:nvSpPr>
        <p:spPr bwMode="auto">
          <a:xfrm>
            <a:off x="3684535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6" name="Line 75"/>
          <p:cNvSpPr>
            <a:spLocks noChangeShapeType="1"/>
          </p:cNvSpPr>
          <p:nvPr/>
        </p:nvSpPr>
        <p:spPr bwMode="auto">
          <a:xfrm>
            <a:off x="6140697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 72"/>
          <p:cNvSpPr>
            <a:spLocks noChangeShapeType="1"/>
          </p:cNvSpPr>
          <p:nvPr/>
        </p:nvSpPr>
        <p:spPr bwMode="auto">
          <a:xfrm flipV="1">
            <a:off x="2675108" y="2769837"/>
            <a:ext cx="19888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9" name="Line 73"/>
          <p:cNvSpPr>
            <a:spLocks noChangeShapeType="1"/>
          </p:cNvSpPr>
          <p:nvPr/>
        </p:nvSpPr>
        <p:spPr bwMode="auto">
          <a:xfrm flipH="1">
            <a:off x="2246492" y="2769838"/>
            <a:ext cx="1441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0" name="Line 74"/>
          <p:cNvSpPr>
            <a:spLocks noChangeShapeType="1"/>
          </p:cNvSpPr>
          <p:nvPr/>
        </p:nvSpPr>
        <p:spPr bwMode="auto">
          <a:xfrm>
            <a:off x="2246492" y="2693638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1" name="Line 75"/>
          <p:cNvSpPr>
            <a:spLocks noChangeShapeType="1"/>
          </p:cNvSpPr>
          <p:nvPr/>
        </p:nvSpPr>
        <p:spPr bwMode="auto">
          <a:xfrm>
            <a:off x="2888735" y="270571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2064219" y="1951073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54658" y="2885158"/>
            <a:ext cx="8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rounds</a:t>
            </a:r>
          </a:p>
        </p:txBody>
      </p:sp>
      <p:cxnSp>
        <p:nvCxnSpPr>
          <p:cNvPr id="49" name="Curved Connector 48"/>
          <p:cNvCxnSpPr>
            <a:stCxn id="45" idx="1"/>
            <a:endCxn id="11" idx="3"/>
          </p:cNvCxnSpPr>
          <p:nvPr/>
        </p:nvCxnSpPr>
        <p:spPr>
          <a:xfrm rot="10800000" flipV="1">
            <a:off x="6155434" y="3069823"/>
            <a:ext cx="499224" cy="16910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45" idx="1"/>
            <a:endCxn id="13" idx="3"/>
          </p:cNvCxnSpPr>
          <p:nvPr/>
        </p:nvCxnSpPr>
        <p:spPr>
          <a:xfrm rot="10800000" flipV="1">
            <a:off x="6140698" y="3069823"/>
            <a:ext cx="513961" cy="10964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5" idx="1"/>
            <a:endCxn id="28" idx="3"/>
          </p:cNvCxnSpPr>
          <p:nvPr/>
        </p:nvCxnSpPr>
        <p:spPr>
          <a:xfrm rot="10800000" flipV="1">
            <a:off x="6167066" y="3069823"/>
            <a:ext cx="487592" cy="25607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>
                    <a:solidFill>
                      <a:schemeClr val="tx1"/>
                    </a:solidFill>
                  </a:rPr>
                  <a:t>: since we use the same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each round, we get: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symmetry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flexibility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in the number of rounds (useful for analysis)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2180" t="-1579" b="-28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18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5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62" y="172137"/>
            <a:ext cx="8150712" cy="1325563"/>
          </a:xfrm>
        </p:spPr>
        <p:txBody>
          <a:bodyPr/>
          <a:lstStyle/>
          <a:p>
            <a:r>
              <a:rPr lang="en-US" dirty="0"/>
              <a:t>Popular types of iterated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810" y="2224452"/>
            <a:ext cx="8229600" cy="41373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Feistel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ciphers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FF0000"/>
                </a:solidFill>
              </a:rPr>
              <a:t>Substitution-permutation networks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00B0F0"/>
                </a:solidFill>
              </a:rPr>
              <a:t>Lai-Massey </a:t>
            </a:r>
            <a:r>
              <a:rPr lang="en-US" dirty="0"/>
              <a:t>ciphers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7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33509" y="495299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96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 err="1"/>
              <a:t>Feistel</a:t>
            </a:r>
            <a:r>
              <a:rPr lang="en-US" dirty="0"/>
              <a:t>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Invented by </a:t>
            </a:r>
            <a:r>
              <a:rPr lang="en-US" sz="2200" b="1" dirty="0">
                <a:solidFill>
                  <a:srgbClr val="0070C0"/>
                </a:solidFill>
              </a:rPr>
              <a:t>Horst </a:t>
            </a:r>
            <a:r>
              <a:rPr lang="en-US" sz="2200" b="1" dirty="0" err="1">
                <a:solidFill>
                  <a:srgbClr val="0070C0"/>
                </a:solidFill>
              </a:rPr>
              <a:t>Feistel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(1915-1990) in </a:t>
            </a:r>
            <a:r>
              <a:rPr lang="en-US" sz="2200" b="1" dirty="0">
                <a:solidFill>
                  <a:srgbClr val="00B050"/>
                </a:solidFill>
              </a:rPr>
              <a:t>1970s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while working at </a:t>
            </a:r>
            <a:r>
              <a:rPr lang="en-US" sz="2200" b="1" dirty="0">
                <a:solidFill>
                  <a:srgbClr val="00B050"/>
                </a:solidFill>
              </a:rPr>
              <a:t>IBM</a:t>
            </a:r>
            <a:r>
              <a:rPr lang="en-US" sz="2200" dirty="0"/>
              <a:t>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First used in </a:t>
            </a:r>
            <a:r>
              <a:rPr lang="en-US" sz="2200" b="1" dirty="0">
                <a:solidFill>
                  <a:srgbClr val="FF0000"/>
                </a:solidFill>
              </a:rPr>
              <a:t>Lucifer</a:t>
            </a:r>
            <a:r>
              <a:rPr lang="en-US" sz="2200" b="1" dirty="0"/>
              <a:t>. </a:t>
            </a:r>
            <a:r>
              <a:rPr lang="en-US" sz="2200" dirty="0"/>
              <a:t>Most famous use: </a:t>
            </a:r>
            <a:r>
              <a:rPr lang="en-US" sz="2200" b="1" dirty="0">
                <a:solidFill>
                  <a:srgbClr val="FF0000"/>
                </a:solidFill>
              </a:rPr>
              <a:t>Data Encryption Standard (DES)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u="sng" dirty="0">
                <a:solidFill>
                  <a:srgbClr val="0070C0"/>
                </a:solidFill>
              </a:rPr>
              <a:t>Other ciphers that use it</a:t>
            </a:r>
            <a:r>
              <a:rPr lang="en-US" sz="2200" b="1" dirty="0"/>
              <a:t>:</a:t>
            </a:r>
          </a:p>
          <a:p>
            <a:pPr marL="0" indent="0">
              <a:buNone/>
            </a:pPr>
            <a:r>
              <a:rPr lang="en-US" sz="2200" dirty="0"/>
              <a:t>Blowfish, Camellia, CAST-128, FEAL, GOST 28147-89, ICE, KASUMI, LOKI97, MARS, MAGENTA, MISTY1, RC5, Simon, TEA, </a:t>
            </a:r>
            <a:r>
              <a:rPr lang="en-US" sz="2200" dirty="0" err="1"/>
              <a:t>Twofish</a:t>
            </a:r>
            <a:r>
              <a:rPr lang="en-US" sz="2200" dirty="0"/>
              <a:t>, XTEA,...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upload.wikimedia.org/wikipedia/uk/b/b8/Feistel_Hor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47651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45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12563" y="1794442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041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DES</a:t>
            </a:r>
            <a:r>
              <a:rPr lang="en-US" sz="4000"/>
              <a:t> (Digital Encryption Standard)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1"/>
            <a:ext cx="8229600" cy="2857512"/>
          </a:xfr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length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effective: </a:t>
            </a:r>
            <a:r>
              <a:rPr lang="en-US" b="1" dirty="0">
                <a:solidFill>
                  <a:srgbClr val="FF0000"/>
                </a:solidFill>
              </a:rPr>
              <a:t>56</a:t>
            </a:r>
            <a:r>
              <a:rPr lang="en-US" b="1" dirty="0">
                <a:solidFill>
                  <a:srgbClr val="993300"/>
                </a:solidFill>
              </a:rPr>
              <a:t> </a:t>
            </a:r>
            <a:r>
              <a:rPr lang="en-US" dirty="0"/>
              <a:t>bits</a:t>
            </a:r>
          </a:p>
          <a:p>
            <a:pPr lvl="1"/>
            <a:r>
              <a:rPr lang="en-US" dirty="0"/>
              <a:t>formally: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 (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dirty="0"/>
              <a:t> bits for checking parity).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Block length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</a:t>
            </a:r>
          </a:p>
        </p:txBody>
      </p:sp>
    </p:spTree>
    <p:extLst>
      <p:ext uri="{BB962C8B-B14F-4D97-AF65-F5344CB8AC3E}">
        <p14:creationId xmlns:p14="http://schemas.microsoft.com/office/powerpoint/2010/main" val="31998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61556" y="365126"/>
            <a:ext cx="5853793" cy="1325563"/>
          </a:xfrm>
        </p:spPr>
        <p:txBody>
          <a:bodyPr/>
          <a:lstStyle/>
          <a:p>
            <a:r>
              <a:rPr lang="pl-PL" dirty="0"/>
              <a:t>History of DES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First version designed by </a:t>
            </a:r>
            <a:r>
              <a:rPr lang="pl-PL" sz="2800" b="1" dirty="0">
                <a:solidFill>
                  <a:srgbClr val="0070C0"/>
                </a:solidFill>
              </a:rPr>
              <a:t>IBM</a:t>
            </a:r>
            <a:r>
              <a:rPr lang="pl-PL" sz="2800" dirty="0"/>
              <a:t> in </a:t>
            </a:r>
            <a:r>
              <a:rPr lang="pl-PL" sz="2800" b="1" dirty="0"/>
              <a:t>1973-74</a:t>
            </a:r>
            <a:r>
              <a:rPr lang="pl-PL" sz="2800" dirty="0"/>
              <a:t>, based on a </a:t>
            </a:r>
            <a:r>
              <a:rPr lang="en-US" sz="2800" b="1" dirty="0">
                <a:solidFill>
                  <a:srgbClr val="FF0000"/>
                </a:solidFill>
              </a:rPr>
              <a:t>Lucifer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cipher</a:t>
            </a:r>
            <a:r>
              <a:rPr lang="pl-PL" sz="2800" dirty="0"/>
              <a:t> (by </a:t>
            </a:r>
            <a:r>
              <a:rPr lang="en-US" sz="2800" b="1" dirty="0"/>
              <a:t>Horst </a:t>
            </a:r>
            <a:r>
              <a:rPr lang="en-US" sz="2800" b="1" dirty="0" err="1"/>
              <a:t>Feistel</a:t>
            </a:r>
            <a:r>
              <a:rPr lang="pl-PL" sz="2800" dirty="0"/>
              <a:t>).</a:t>
            </a:r>
            <a:br>
              <a:rPr lang="pl-PL" sz="2800" dirty="0"/>
            </a:b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b="1" dirty="0">
                <a:solidFill>
                  <a:srgbClr val="0070C0"/>
                </a:solidFill>
              </a:rPr>
              <a:t>National Security Agency (NSA)</a:t>
            </a:r>
            <a:r>
              <a:rPr lang="pl-PL" sz="2800" dirty="0">
                <a:solidFill>
                  <a:srgbClr val="0070C0"/>
                </a:solidFill>
              </a:rPr>
              <a:t> </a:t>
            </a:r>
            <a:r>
              <a:rPr lang="pl-PL" sz="2800" dirty="0"/>
              <a:t>played some role in the design of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Made public in </a:t>
            </a:r>
            <a:r>
              <a:rPr lang="pl-PL" sz="2800" b="1" dirty="0"/>
              <a:t>1975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Ap</a:t>
            </a:r>
            <a:r>
              <a:rPr lang="en-US" sz="2800" dirty="0"/>
              <a:t>proved as a </a:t>
            </a:r>
            <a:r>
              <a:rPr lang="pl-PL" sz="2800" b="1" dirty="0">
                <a:solidFill>
                  <a:srgbClr val="0070C0"/>
                </a:solidFill>
              </a:rPr>
              <a:t>US </a:t>
            </a:r>
            <a:r>
              <a:rPr lang="en-US" sz="2800" b="1" dirty="0">
                <a:solidFill>
                  <a:srgbClr val="0070C0"/>
                </a:solidFill>
              </a:rPr>
              <a:t>federal standard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in November </a:t>
            </a:r>
            <a:r>
              <a:rPr lang="en-US" sz="2800" b="1" dirty="0"/>
              <a:t>1976</a:t>
            </a:r>
            <a:r>
              <a:rPr lang="pl-PL" sz="2800" dirty="0"/>
              <a:t>.</a:t>
            </a:r>
            <a:endParaRPr lang="en-US" sz="28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524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97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pl-PL"/>
              <a:t>Criticism of DES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The key is to short (only </a:t>
                </a:r>
                <a:r>
                  <a:rPr lang="pl-PL" b="1" dirty="0">
                    <a:solidFill>
                      <a:srgbClr val="FF0000"/>
                    </a:solidFill>
                  </a:rPr>
                  <a:t>56</a:t>
                </a:r>
                <a:r>
                  <a:rPr lang="pl-PL" dirty="0"/>
                  <a:t> bits).</a:t>
                </a:r>
              </a:p>
              <a:p>
                <a:pPr>
                  <a:lnSpc>
                    <a:spcPct val="80000"/>
                  </a:lnSpc>
                </a:pPr>
                <a:endParaRPr lang="pl-PL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Unclear role of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 in the design 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:r>
                  <a:rPr lang="pl-PL" dirty="0" err="1"/>
                  <a:t>hidden</a:t>
                </a:r>
                <a:r>
                  <a:rPr lang="pl-PL" dirty="0"/>
                  <a:t> </a:t>
                </a:r>
                <a:r>
                  <a:rPr lang="pl-PL" b="1" dirty="0">
                    <a:solidFill>
                      <a:srgbClr val="FF0000"/>
                    </a:solidFill>
                  </a:rPr>
                  <a:t>backdoor</a:t>
                </a:r>
                <a:r>
                  <a:rPr lang="pl-PL" dirty="0"/>
                  <a:t>?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pl-PL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baseline="30000" dirty="0"/>
                  <a:t> </a:t>
                </a:r>
                <a:r>
                  <a:rPr lang="en-US" dirty="0"/>
                  <a:t>: feasible </a:t>
                </a:r>
                <a:r>
                  <a:rPr lang="pl-PL" dirty="0"/>
                  <a:t>for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, infeasible for the others</a:t>
                </a:r>
                <a:br>
                  <a:rPr lang="en-US" dirty="0"/>
                </a:br>
                <a:r>
                  <a:rPr lang="en-US" dirty="0"/>
                  <a:t>		</a:t>
                </a:r>
                <a:r>
                  <a:rPr lang="pl-PL" dirty="0"/>
                  <a:t>(in the </a:t>
                </a:r>
                <a:r>
                  <a:rPr lang="pl-PL" b="1" dirty="0"/>
                  <a:t>1970s</a:t>
                </a:r>
                <a:r>
                  <a:rPr lang="pl-PL" dirty="0"/>
                  <a:t>)?</a:t>
                </a:r>
                <a:endParaRPr lang="en-US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3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Security of DES</a:t>
            </a: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7161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pl-PL" sz="2400" dirty="0"/>
              <a:t>The main weakness is the </a:t>
            </a:r>
            <a:r>
              <a:rPr lang="pl-PL" sz="2400" b="1" dirty="0">
                <a:solidFill>
                  <a:srgbClr val="FF0000"/>
                </a:solidFill>
              </a:rPr>
              <a:t>short key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pl-PL" sz="2400" b="1" dirty="0">
                <a:solidFill>
                  <a:srgbClr val="0070C0"/>
                </a:solidFill>
              </a:rPr>
              <a:t>brute-force</a:t>
            </a:r>
            <a:r>
              <a:rPr lang="pl-PL" sz="2400" dirty="0"/>
              <a:t> attacks are possible).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Also the </a:t>
            </a:r>
            <a:r>
              <a:rPr lang="en-US" sz="2400" b="1" dirty="0">
                <a:solidFill>
                  <a:srgbClr val="FF0000"/>
                </a:solidFill>
              </a:rPr>
              <a:t>block length is too small</a:t>
            </a:r>
            <a:r>
              <a:rPr lang="en-US" sz="2400" dirty="0"/>
              <a:t>.</a:t>
            </a:r>
            <a:endParaRPr lang="pl-PL" sz="2400" dirty="0"/>
          </a:p>
          <a:p>
            <a:pPr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14414" y="3357562"/>
            <a:ext cx="7572428" cy="3046988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Apart from this</a:t>
            </a:r>
            <a:r>
              <a:rPr lang="pl-PL" sz="2800" dirty="0"/>
              <a:t> – </a:t>
            </a:r>
            <a:r>
              <a:rPr lang="pl-PL" sz="2800" b="1" dirty="0">
                <a:solidFill>
                  <a:srgbClr val="009900"/>
                </a:solidFill>
              </a:rPr>
              <a:t>a very secure design</a:t>
            </a:r>
            <a:r>
              <a:rPr lang="pl-PL" sz="2800" dirty="0"/>
              <a:t>:</a:t>
            </a:r>
            <a:br>
              <a:rPr lang="pl-PL" sz="2800" dirty="0"/>
            </a:br>
            <a:br>
              <a:rPr lang="pl-PL" sz="2800"/>
            </a:br>
            <a:r>
              <a:rPr lang="pl-PL" sz="2800"/>
              <a:t>after almost </a:t>
            </a:r>
            <a:r>
              <a:rPr lang="pl-PL" sz="2800" b="1" dirty="0">
                <a:solidFill>
                  <a:srgbClr val="FF0000"/>
                </a:solidFill>
              </a:rPr>
              <a:t>5</a:t>
            </a:r>
            <a:r>
              <a:rPr lang="pl-PL" sz="2800" b="1">
                <a:solidFill>
                  <a:srgbClr val="FF0000"/>
                </a:solidFill>
              </a:rPr>
              <a:t> </a:t>
            </a:r>
            <a:r>
              <a:rPr lang="pl-PL" sz="2800" b="1" dirty="0">
                <a:solidFill>
                  <a:srgbClr val="FF0000"/>
                </a:solidFill>
              </a:rPr>
              <a:t>decades</a:t>
            </a:r>
            <a:r>
              <a:rPr lang="pl-PL" sz="2800" dirty="0">
                <a:solidFill>
                  <a:srgbClr val="FF0000"/>
                </a:solidFill>
              </a:rPr>
              <a:t> </a:t>
            </a:r>
            <a:r>
              <a:rPr lang="pl-PL" sz="2800" dirty="0"/>
              <a:t>still the most practical attack is </a:t>
            </a:r>
            <a:r>
              <a:rPr lang="pl-PL" sz="2800" b="1" dirty="0"/>
              <a:t>brute-force</a:t>
            </a:r>
            <a:r>
              <a:rPr lang="pl-PL" sz="2800" dirty="0"/>
              <a:t>!</a:t>
            </a:r>
          </a:p>
          <a:p>
            <a:pPr>
              <a:lnSpc>
                <a:spcPct val="80000"/>
              </a:lnSpc>
            </a:pPr>
            <a:endParaRPr lang="pl-PL" sz="2800" dirty="0"/>
          </a:p>
          <a:p>
            <a:pPr>
              <a:lnSpc>
                <a:spcPct val="80000"/>
              </a:lnSpc>
            </a:pPr>
            <a:r>
              <a:rPr lang="pl-PL" sz="2800" dirty="0"/>
              <a:t>The </a:t>
            </a:r>
            <a:r>
              <a:rPr lang="en-US" sz="2800" dirty="0"/>
              <a:t>only attacks so far: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differential cryptanalysis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linear cryptanalysis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are rather theoretical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01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28596" y="4322617"/>
            <a:ext cx="7715304" cy="22998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did not tamper with the design of the algorithm in any way.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invented and designed the algorithm, made all pertinent decisions regarding it, and concurred that the agreed upon key size was </a:t>
            </a:r>
            <a:r>
              <a:rPr lang="en-US" sz="2400" b="1" u="sng" dirty="0">
                <a:solidFill>
                  <a:srgbClr val="0070C0"/>
                </a:solidFill>
              </a:rPr>
              <a:t>more than adequate</a:t>
            </a:r>
            <a:r>
              <a:rPr lang="en-US" sz="2400" dirty="0"/>
              <a:t> for all commercial applications for which the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was intended."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269833" y="1812175"/>
            <a:ext cx="7572428" cy="22569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"In the development of </a:t>
            </a:r>
            <a:r>
              <a:rPr lang="en-US" sz="2400" b="1" dirty="0"/>
              <a:t>DES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convinced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that a reduced key size was sufficient; indirectly assisted in the development of the </a:t>
            </a:r>
            <a:r>
              <a:rPr lang="en-US" sz="2400" b="1" dirty="0">
                <a:solidFill>
                  <a:srgbClr val="FF0000"/>
                </a:solidFill>
              </a:rPr>
              <a:t>S-box</a:t>
            </a:r>
            <a:r>
              <a:rPr lang="en-US" sz="2400" dirty="0"/>
              <a:t> structures; and certified that the final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algorithm was, to the best of their knowledge, free from any statistical or mathematical weakness</a:t>
            </a:r>
            <a:r>
              <a:rPr lang="pl-PL" sz="2400" dirty="0"/>
              <a:t>.”</a:t>
            </a:r>
            <a:endParaRPr lang="en-US" sz="2400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-133004"/>
            <a:ext cx="8229600" cy="1143000"/>
          </a:xfrm>
        </p:spPr>
        <p:txBody>
          <a:bodyPr/>
          <a:lstStyle/>
          <a:p>
            <a:r>
              <a:rPr lang="pl-PL"/>
              <a:t>The role of NSA</a:t>
            </a: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262" y="1009996"/>
            <a:ext cx="8229600" cy="11430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United States Senate Select Committee on Intelligence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/>
              <a:t>1978</a:t>
            </a:r>
            <a:r>
              <a:rPr lang="pl-PL" sz="2400" dirty="0"/>
              <a:t>)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10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/>
      <p:bldP spid="1946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Brute-force attacks on DES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86766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1977</a:t>
            </a:r>
            <a:br>
              <a:rPr lang="en-US" sz="2000" dirty="0"/>
            </a:br>
            <a:r>
              <a:rPr lang="en-US" sz="2000" b="1" dirty="0" err="1">
                <a:solidFill>
                  <a:srgbClr val="0070C0"/>
                </a:solidFill>
              </a:rPr>
              <a:t>Diffie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Hellman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20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1 day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1993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Wiener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1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7 hours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1997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DESCHALL</a:t>
            </a:r>
            <a:r>
              <a:rPr lang="en-US" sz="2000" dirty="0"/>
              <a:t> Project broke a “</a:t>
            </a:r>
            <a:r>
              <a:rPr lang="en-US" sz="2000" b="1" dirty="0"/>
              <a:t>DES Challenge</a:t>
            </a:r>
            <a:r>
              <a:rPr lang="en-US" sz="2000" dirty="0"/>
              <a:t>” (published by </a:t>
            </a:r>
            <a:r>
              <a:rPr lang="en-US" sz="2000" b="1" dirty="0"/>
              <a:t>RSA</a:t>
            </a:r>
            <a:r>
              <a:rPr lang="en-US" sz="2000" dirty="0"/>
              <a:t>) in </a:t>
            </a:r>
            <a:r>
              <a:rPr lang="en-US" sz="2000" b="1" dirty="0">
                <a:solidFill>
                  <a:srgbClr val="009900"/>
                </a:solidFill>
              </a:rPr>
              <a:t>96 days</a:t>
            </a:r>
            <a:r>
              <a:rPr lang="en-US" sz="2000" dirty="0"/>
              <a:t> using idle cycles of thousands of computers across the Internet.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1998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b="1" dirty="0">
                <a:solidFill>
                  <a:srgbClr val="0070C0"/>
                </a:solidFill>
              </a:rPr>
              <a:t>DES-cracker</a:t>
            </a:r>
            <a:r>
              <a:rPr lang="en-US" sz="2000" dirty="0"/>
              <a:t> was built by the </a:t>
            </a:r>
            <a:r>
              <a:rPr lang="en-US" sz="2000" b="1" dirty="0"/>
              <a:t>Electronic Frontier Foundation (EFF),</a:t>
            </a:r>
            <a:r>
              <a:rPr lang="en-US" sz="2000" dirty="0"/>
              <a:t> at the cost of approximately </a:t>
            </a:r>
            <a:r>
              <a:rPr lang="en-US" sz="2000" b="1" dirty="0">
                <a:solidFill>
                  <a:srgbClr val="009900"/>
                </a:solidFill>
              </a:rPr>
              <a:t>250,000$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r>
              <a:rPr lang="pl-PL" sz="2000" b="1" dirty="0">
                <a:solidFill>
                  <a:srgbClr val="FF0000"/>
                </a:solidFill>
              </a:rPr>
              <a:t>2000s </a:t>
            </a:r>
            <a:br>
              <a:rPr lang="pl-PL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COPACOBANA</a:t>
            </a:r>
            <a:r>
              <a:rPr lang="en-US" sz="2000" dirty="0"/>
              <a:t>  (the Cost-Optimized Parallel </a:t>
            </a:r>
            <a:r>
              <a:rPr lang="en-US" sz="2000" dirty="0" err="1"/>
              <a:t>COde</a:t>
            </a:r>
            <a:r>
              <a:rPr lang="en-US" sz="2000" dirty="0"/>
              <a:t> Breaker) breaks </a:t>
            </a:r>
            <a:r>
              <a:rPr lang="en-US" sz="2000" b="1" dirty="0"/>
              <a:t>DES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B050"/>
                </a:solidFill>
              </a:rPr>
              <a:t>1 week </a:t>
            </a:r>
            <a:r>
              <a:rPr lang="en-US" sz="2000" dirty="0"/>
              <a:t>and costs </a:t>
            </a:r>
            <a:r>
              <a:rPr lang="en-US" sz="2000" b="1" dirty="0">
                <a:solidFill>
                  <a:srgbClr val="009900"/>
                </a:solidFill>
              </a:rPr>
              <a:t>10,000$</a:t>
            </a:r>
          </a:p>
        </p:txBody>
      </p:sp>
    </p:spTree>
    <p:extLst>
      <p:ext uri="{BB962C8B-B14F-4D97-AF65-F5344CB8AC3E}">
        <p14:creationId xmlns:p14="http://schemas.microsoft.com/office/powerpoint/2010/main" val="38146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1000"/>
            <a:ext cx="2870200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225800"/>
            <a:ext cx="4114800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003925" y="3236913"/>
            <a:ext cx="14795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DES-cracker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889125" y="5751513"/>
            <a:ext cx="17970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COPACOBANA</a:t>
            </a:r>
          </a:p>
        </p:txBody>
      </p:sp>
    </p:spTree>
    <p:extLst>
      <p:ext uri="{BB962C8B-B14F-4D97-AF65-F5344CB8AC3E}">
        <p14:creationId xmlns:p14="http://schemas.microsoft.com/office/powerpoint/2010/main" val="25925135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4000"/>
              <a:t>Theoretical attacks on DES – differential cryptoanalysis 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 err="1"/>
              <a:t>Biham</a:t>
            </a:r>
            <a:r>
              <a:rPr lang="en-US" sz="1800" b="1" dirty="0"/>
              <a:t> and Shamir (late 1980s):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differential </a:t>
            </a:r>
            <a:r>
              <a:rPr lang="en-US" sz="2400" b="1" dirty="0" err="1">
                <a:solidFill>
                  <a:srgbClr val="FF0000"/>
                </a:solidFill>
              </a:rPr>
              <a:t>cryptoanalysis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>
              <a:solidFill>
                <a:srgbClr val="80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They show how to break </a:t>
            </a:r>
            <a:r>
              <a:rPr lang="en-US" sz="1800" b="1" dirty="0">
                <a:solidFill>
                  <a:srgbClr val="0070C0"/>
                </a:solidFill>
              </a:rPr>
              <a:t>DES</a:t>
            </a:r>
            <a:r>
              <a:rPr lang="en-US" sz="1800" dirty="0"/>
              <a:t> using a </a:t>
            </a:r>
            <a:r>
              <a:rPr lang="en-US" sz="1800" b="1" dirty="0">
                <a:solidFill>
                  <a:srgbClr val="0070C0"/>
                </a:solidFill>
              </a:rPr>
              <a:t>chosen-plaintext attack</a:t>
            </a:r>
            <a:r>
              <a:rPr lang="en-US" sz="18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800" dirty="0"/>
              <a:t> </a:t>
            </a:r>
          </a:p>
        </p:txBody>
      </p:sp>
      <p:pic>
        <p:nvPicPr>
          <p:cNvPr id="35844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267200"/>
            <a:ext cx="1841500" cy="1273175"/>
          </a:xfrm>
          <a:prstGeom prst="rect">
            <a:avLst/>
          </a:prstGeom>
          <a:noFill/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34000" y="4419600"/>
            <a:ext cx="9144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dirty="0" err="1"/>
              <a:t>DES</a:t>
            </a:r>
            <a:r>
              <a:rPr lang="en-US" sz="2800" b="1" baseline="-25000" dirty="0" err="1"/>
              <a:t>k</a:t>
            </a:r>
            <a:endParaRPr lang="en-US" sz="2800" b="1" baseline="-25000" dirty="0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276600" y="4572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H="1">
            <a:off x="3276600" y="5029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3657600" y="4343400"/>
            <a:ext cx="10382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dirty="0"/>
              <a:t>plaintext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3581400" y="4800600"/>
            <a:ext cx="12192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dirty="0" err="1"/>
              <a:t>ciphertext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50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𝟒𝟕</m:t>
                    </m:r>
                  </m:oMath>
                </a14:m>
                <a:r>
                  <a:rPr lang="en-US" sz="2000" dirty="0"/>
                  <a:t> times</a:t>
                </a:r>
              </a:p>
            </p:txBody>
          </p:sp>
        </mc:Choice>
        <mc:Fallback xmlns="">
          <p:sp>
            <p:nvSpPr>
              <p:cNvPr id="3585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9231" r="-4569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51" name="AutoShape 11"/>
          <p:cNvSpPr>
            <a:spLocks/>
          </p:cNvSpPr>
          <p:nvPr/>
        </p:nvSpPr>
        <p:spPr bwMode="auto">
          <a:xfrm rot="5400000">
            <a:off x="3924300" y="3162300"/>
            <a:ext cx="381000" cy="1828800"/>
          </a:xfrm>
          <a:prstGeom prst="leftBrace">
            <a:avLst>
              <a:gd name="adj1" fmla="val 4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6096000" y="5918200"/>
            <a:ext cx="2354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/>
              <a:t>Not very practical...</a:t>
            </a:r>
          </a:p>
        </p:txBody>
      </p:sp>
      <p:pic>
        <p:nvPicPr>
          <p:cNvPr id="35854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447800"/>
            <a:ext cx="10080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55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48600" y="1447800"/>
            <a:ext cx="9953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own Arrow 14"/>
              <p:cNvSpPr/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Down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1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nimBg="1"/>
      <p:bldP spid="35846" grpId="0" animBg="1"/>
      <p:bldP spid="35847" grpId="0" animBg="1"/>
      <p:bldP spid="35848" grpId="0" animBg="1"/>
      <p:bldP spid="35849" grpId="0" animBg="1"/>
      <p:bldP spid="35850" grpId="0"/>
      <p:bldP spid="35851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0" y="18288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65760" anchor="ctr"/>
          <a:lstStyle/>
          <a:p>
            <a:pPr>
              <a:buFontTx/>
              <a:buNone/>
            </a:pPr>
            <a:r>
              <a:rPr lang="en-US" sz="2800" dirty="0"/>
              <a:t>A </a:t>
            </a:r>
            <a:r>
              <a:rPr lang="en-US" sz="2800" b="1" dirty="0"/>
              <a:t>small change</a:t>
            </a:r>
            <a:r>
              <a:rPr lang="en-US" sz="2800" dirty="0"/>
              <a:t> in the design of </a:t>
            </a:r>
            <a:r>
              <a:rPr lang="en-US" sz="2800" b="1" dirty="0">
                <a:solidFill>
                  <a:srgbClr val="FF0000"/>
                </a:solidFill>
              </a:rPr>
              <a:t>DES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would make the </a:t>
            </a:r>
            <a:r>
              <a:rPr lang="en-US" sz="2800" b="1" dirty="0">
                <a:solidFill>
                  <a:srgbClr val="0070C0"/>
                </a:solidFill>
              </a:rPr>
              <a:t>differential cryptanalysis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much more</a:t>
            </a:r>
            <a:r>
              <a:rPr lang="pl-PL" sz="2800" dirty="0"/>
              <a:t> </a:t>
            </a:r>
            <a:r>
              <a:rPr lang="pl-PL" sz="2800" dirty="0" err="1"/>
              <a:t>sucesfull</a:t>
            </a:r>
            <a:r>
              <a:rPr lang="en-US" sz="2800" dirty="0"/>
              <a:t>.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9530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Differential cryptoanalysis – an interesting observation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039985"/>
            <a:ext cx="8229600" cy="2437014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 b="1" u="sng" dirty="0">
                <a:solidFill>
                  <a:srgbClr val="FF0000"/>
                </a:solidFill>
              </a:rPr>
              <a:t>Moral</a:t>
            </a: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NSA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IBM</a:t>
            </a:r>
            <a:r>
              <a:rPr lang="en-US" dirty="0"/>
              <a:t> knew it!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50292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45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5786454"/>
            <a:ext cx="8429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see: Coppersmith, Don (May 1994). "</a:t>
            </a:r>
            <a:r>
              <a:rPr lang="en-US" dirty="0">
                <a:hlinkClick r:id="rId3" tooltip="http://www.research.ibm.com/journal/rd/383/coppersmith.pdf"/>
              </a:rPr>
              <a:t>The Data Encryption Standard (DES) and its strength against attacks</a:t>
            </a:r>
            <a:r>
              <a:rPr lang="en-US" dirty="0"/>
              <a:t>" (PDF). </a:t>
            </a:r>
            <a:r>
              <a:rPr lang="en-US" i="1" dirty="0"/>
              <a:t>IBM Journal of Research and Development</a:t>
            </a:r>
            <a:r>
              <a:rPr lang="en-US" dirty="0"/>
              <a:t> </a:t>
            </a:r>
            <a:r>
              <a:rPr lang="en-US" b="1" dirty="0"/>
              <a:t>38</a:t>
            </a:r>
            <a:r>
              <a:rPr lang="en-US" dirty="0"/>
              <a:t> (3): 243. </a:t>
            </a:r>
            <a:r>
              <a:rPr lang="en-US" dirty="0">
                <a:hlinkClick r:id="rId3" tooltip="http://www.research.ibm.com/journal/rd/383/coppersmith.pdf"/>
              </a:rPr>
              <a:t>http://www.research.ibm.com/journal/rd/383/coppersmith.pdf</a:t>
            </a:r>
            <a:r>
              <a:rPr lang="en-US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3500438"/>
            <a:ext cx="19050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2844" y="5143512"/>
            <a:ext cx="237359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Don  Coppersmith, IBM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214546" y="642918"/>
            <a:ext cx="6572296" cy="4429156"/>
          </a:xfrm>
          <a:prstGeom prst="wedgeRoundRectCallout">
            <a:avLst>
              <a:gd name="adj1" fmla="val -57102"/>
              <a:gd name="adj2" fmla="val 36820"/>
              <a:gd name="adj3" fmla="val 16667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800" dirty="0"/>
              <a:t>"After discussions with NSA, it was decided that </a:t>
            </a:r>
            <a:r>
              <a:rPr lang="en-US" sz="2800" b="1" dirty="0">
                <a:solidFill>
                  <a:srgbClr val="C00000"/>
                </a:solidFill>
              </a:rPr>
              <a:t>disclosure of the design considerations would reveal the technique of differential cryptanalysis</a:t>
            </a:r>
            <a:r>
              <a:rPr lang="en-US" sz="2800" dirty="0"/>
              <a:t>, a powerful technique that could be used against many ciphers. This in turn </a:t>
            </a:r>
            <a:r>
              <a:rPr lang="en-US" sz="2800" b="1" dirty="0">
                <a:solidFill>
                  <a:srgbClr val="C00000"/>
                </a:solidFill>
              </a:rPr>
              <a:t>would weaken the competitive advantage the United States enjoyed over other countries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in the field of cryptography.”</a:t>
            </a:r>
          </a:p>
        </p:txBody>
      </p:sp>
    </p:spTree>
    <p:extLst>
      <p:ext uri="{BB962C8B-B14F-4D97-AF65-F5344CB8AC3E}">
        <p14:creationId xmlns:p14="http://schemas.microsoft.com/office/powerpoint/2010/main" val="26971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92" y="4837"/>
            <a:ext cx="7886700" cy="1325563"/>
          </a:xfrm>
        </p:spPr>
        <p:txBody>
          <a:bodyPr/>
          <a:lstStyle/>
          <a:p>
            <a:r>
              <a:rPr lang="en-US" dirty="0"/>
              <a:t>Is it possible to prove security?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564" y="1330400"/>
            <a:ext cx="8229600" cy="16859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Bad news: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u="sng" dirty="0"/>
              <a:t>Theorem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3857" y="4945133"/>
            <a:ext cx="3941260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 ≠ NP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08604" y="2659133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If semantically-secure encryption exists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(with </a:t>
            </a:r>
            <a:r>
              <a:rPr lang="it-IT" sz="2400" b="1" dirty="0">
                <a:solidFill>
                  <a:srgbClr val="FF0000"/>
                </a:solidFill>
              </a:rPr>
              <a:t>|</a:t>
            </a:r>
            <a:r>
              <a:rPr lang="it-IT" sz="2400" b="1" i="1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| &lt; |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FF0000"/>
                </a:solidFill>
              </a:rPr>
              <a:t>| </a:t>
            </a:r>
            <a:r>
              <a:rPr lang="it-IT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151612" y="4016455"/>
            <a:ext cx="1790697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then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836" y="5730967"/>
            <a:ext cx="7783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Intuition</a:t>
            </a:r>
            <a:r>
              <a:rPr lang="en-US" sz="2400" dirty="0"/>
              <a:t>: if </a:t>
            </a:r>
            <a:r>
              <a:rPr lang="en-US" sz="2400" b="1" dirty="0">
                <a:solidFill>
                  <a:srgbClr val="FF0000"/>
                </a:solidFill>
              </a:rPr>
              <a:t>P = NP </a:t>
            </a:r>
            <a:r>
              <a:rPr lang="en-US" sz="2400" dirty="0"/>
              <a:t>then the adversary can guess the key...</a:t>
            </a:r>
          </a:p>
          <a:p>
            <a:pPr algn="r"/>
            <a:r>
              <a:rPr lang="en-US" sz="2400" dirty="0"/>
              <a:t>(formal proof – exercises)</a:t>
            </a:r>
          </a:p>
        </p:txBody>
      </p:sp>
    </p:spTree>
    <p:extLst>
      <p:ext uri="{BB962C8B-B14F-4D97-AF65-F5344CB8AC3E}">
        <p14:creationId xmlns:p14="http://schemas.microsoft.com/office/powerpoint/2010/main" val="41049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62141" y="135377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Theoretical attacks on DES – linear </a:t>
            </a:r>
            <a:r>
              <a:rPr lang="en-US" sz="4000" dirty="0" err="1"/>
              <a:t>cryptoanalysis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anchor="ctr" anchorCtr="0"/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b="1" dirty="0"/>
                  <a:t>Matsui</a:t>
                </a:r>
                <a:r>
                  <a:rPr lang="en-US" sz="2800" dirty="0"/>
                  <a:t> (early </a:t>
                </a:r>
                <a:r>
                  <a:rPr lang="en-US" sz="2800" b="1" dirty="0"/>
                  <a:t>1990s</a:t>
                </a:r>
                <a:r>
                  <a:rPr lang="en-US" sz="2800" dirty="0"/>
                  <a:t>): </a:t>
                </a:r>
                <a:br>
                  <a:rPr lang="en-US" sz="2800" dirty="0"/>
                </a:b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linear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cryptoanalysis</a:t>
                </a: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dirty="0"/>
                  <a:t>uses a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known-plaintext attack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𝟒𝟑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(plaintext, ciphertext)</a:t>
                </a:r>
                <a:r>
                  <a:rPr lang="en-US" sz="2800" dirty="0"/>
                  <a:t> pairs </a:t>
                </a:r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>
            <a:off x="5419333" y="1809051"/>
            <a:ext cx="3371880" cy="2867341"/>
          </a:xfrm>
          <a:prstGeom prst="leftArrow">
            <a:avLst>
              <a:gd name="adj1" fmla="val 79388"/>
              <a:gd name="adj2" fmla="val 35299"/>
            </a:avLst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means:</a:t>
            </a:r>
          </a:p>
          <a:p>
            <a:pPr algn="ctr"/>
            <a:r>
              <a:rPr lang="en-US" sz="2400" dirty="0"/>
              <a:t>the adversary doesn’t need to choose the plaintexts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1547235" y="5886163"/>
            <a:ext cx="724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/>
              <a:t>Let’s now discuss in detail how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 is built.</a:t>
            </a:r>
          </a:p>
        </p:txBody>
      </p:sp>
    </p:spTree>
    <p:extLst>
      <p:ext uri="{BB962C8B-B14F-4D97-AF65-F5344CB8AC3E}">
        <p14:creationId xmlns:p14="http://schemas.microsoft.com/office/powerpoint/2010/main" val="25243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2" name="Rectangle 78"/>
          <p:cNvSpPr>
            <a:spLocks noChangeArrowheads="1"/>
          </p:cNvSpPr>
          <p:nvPr/>
        </p:nvSpPr>
        <p:spPr bwMode="auto">
          <a:xfrm>
            <a:off x="1752600" y="0"/>
            <a:ext cx="1143000" cy="685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67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6" name="Line 12"/>
          <p:cNvSpPr>
            <a:spLocks noChangeShapeType="1"/>
          </p:cNvSpPr>
          <p:nvPr/>
        </p:nvSpPr>
        <p:spPr bwMode="auto">
          <a:xfrm flipH="1">
            <a:off x="6172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7" name="Rectangle 13"/>
              <p:cNvSpPr>
                <a:spLocks noChangeArrowheads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8" name="Line 14"/>
          <p:cNvSpPr>
            <a:spLocks noChangeShapeType="1"/>
          </p:cNvSpPr>
          <p:nvPr/>
        </p:nvSpPr>
        <p:spPr bwMode="auto">
          <a:xfrm flipH="1">
            <a:off x="4267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1524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114800" y="121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2" name="Freeform 18"/>
          <p:cNvSpPr>
            <a:spLocks/>
          </p:cNvSpPr>
          <p:nvPr/>
        </p:nvSpPr>
        <p:spPr bwMode="auto">
          <a:xfrm>
            <a:off x="4114800" y="10668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5"/>
              <p:cNvSpPr>
                <a:spLocks noChangeArrowheads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3" name="Freeform 19"/>
          <p:cNvSpPr>
            <a:spLocks/>
          </p:cNvSpPr>
          <p:nvPr/>
        </p:nvSpPr>
        <p:spPr bwMode="auto">
          <a:xfrm flipH="1">
            <a:off x="4114800" y="10668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6"/>
              <p:cNvSpPr>
                <a:spLocks noChangeArrowheads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6" name="Line 22"/>
          <p:cNvSpPr>
            <a:spLocks noChangeShapeType="1"/>
          </p:cNvSpPr>
          <p:nvPr/>
        </p:nvSpPr>
        <p:spPr bwMode="auto">
          <a:xfrm flipH="1">
            <a:off x="6172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8" name="Line 24"/>
          <p:cNvSpPr>
            <a:spLocks noChangeShapeType="1"/>
          </p:cNvSpPr>
          <p:nvPr/>
        </p:nvSpPr>
        <p:spPr bwMode="auto">
          <a:xfrm flipH="1">
            <a:off x="4267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69" name="Picture 2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3200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4114800" y="2895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71" name="Freeform 27"/>
          <p:cNvSpPr>
            <a:spLocks/>
          </p:cNvSpPr>
          <p:nvPr/>
        </p:nvSpPr>
        <p:spPr bwMode="auto">
          <a:xfrm>
            <a:off x="4114800" y="2743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3" name="Freeform 29"/>
          <p:cNvSpPr>
            <a:spLocks/>
          </p:cNvSpPr>
          <p:nvPr/>
        </p:nvSpPr>
        <p:spPr bwMode="auto">
          <a:xfrm flipH="1">
            <a:off x="4114800" y="2743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4" name="Rectangle 30"/>
              <p:cNvSpPr>
                <a:spLocks noChangeArrowheads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4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7" name="Line 33"/>
          <p:cNvSpPr>
            <a:spLocks noChangeShapeType="1"/>
          </p:cNvSpPr>
          <p:nvPr/>
        </p:nvSpPr>
        <p:spPr bwMode="auto">
          <a:xfrm flipH="1">
            <a:off x="6172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8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9" name="Line 35"/>
          <p:cNvSpPr>
            <a:spLocks noChangeShapeType="1"/>
          </p:cNvSpPr>
          <p:nvPr/>
        </p:nvSpPr>
        <p:spPr bwMode="auto">
          <a:xfrm flipH="1">
            <a:off x="4267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80" name="Picture 3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5105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4114800" y="4800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6" name="Rectangle 42"/>
              <p:cNvSpPr>
                <a:spLocks noChangeArrowheads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6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88" name="Text Box 44"/>
          <p:cNvSpPr txBox="1">
            <a:spLocks noChangeArrowheads="1"/>
          </p:cNvSpPr>
          <p:nvPr/>
        </p:nvSpPr>
        <p:spPr bwMode="auto">
          <a:xfrm rot="5400000">
            <a:off x="5351105" y="4348670"/>
            <a:ext cx="6976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>
                <a:solidFill>
                  <a:srgbClr val="C00000"/>
                </a:solidFill>
              </a:rPr>
              <a:t>. . .</a:t>
            </a:r>
            <a:endParaRPr lang="en-US" sz="320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9" name="Text Box 45"/>
              <p:cNvSpPr txBox="1">
                <a:spLocks noChangeArrowheads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b="1" dirty="0"/>
                  <a:t> </a:t>
                </a:r>
                <a:r>
                  <a:rPr lang="it-IT" b="1" dirty="0"/>
                  <a:t> “Feistel </a:t>
                </a:r>
                <a:r>
                  <a:rPr lang="pl-PL" b="1" dirty="0"/>
                  <a:t>rounds</a:t>
                </a:r>
                <a:r>
                  <a:rPr lang="it-IT" b="1" dirty="0"/>
                  <a:t>”</a:t>
                </a:r>
                <a:endParaRPr lang="en-US" b="1" dirty="0"/>
              </a:p>
            </p:txBody>
          </p:sp>
        </mc:Choice>
        <mc:Fallback xmlns="">
          <p:sp>
            <p:nvSpPr>
              <p:cNvPr id="6189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2951" r="-983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0" name="AutoShape 46"/>
          <p:cNvSpPr>
            <a:spLocks/>
          </p:cNvSpPr>
          <p:nvPr/>
        </p:nvSpPr>
        <p:spPr bwMode="auto">
          <a:xfrm flipH="1">
            <a:off x="7772400" y="1295400"/>
            <a:ext cx="457200" cy="4648200"/>
          </a:xfrm>
          <a:prstGeom prst="leftBrace">
            <a:avLst>
              <a:gd name="adj1" fmla="val 8472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7" name="Text Box 53"/>
              <p:cNvSpPr txBox="1">
                <a:spLocks noChangeArrowheads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7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8" name="Text Box 54"/>
          <p:cNvSpPr txBox="1">
            <a:spLocks noChangeArrowheads="1"/>
          </p:cNvSpPr>
          <p:nvPr/>
        </p:nvSpPr>
        <p:spPr bwMode="auto">
          <a:xfrm rot="5400000">
            <a:off x="2049462" y="4275138"/>
            <a:ext cx="747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 dirty="0">
                <a:solidFill>
                  <a:srgbClr val="800000"/>
                </a:solidFill>
              </a:rPr>
              <a:t>. . .</a:t>
            </a:r>
            <a:endParaRPr lang="en-US" sz="3200" b="1" dirty="0">
              <a:solidFill>
                <a:srgbClr val="8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9" name="Text Box 55"/>
              <p:cNvSpPr txBox="1">
                <a:spLocks noChangeArrowheads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9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1" name="AutoShape 57"/>
          <p:cNvSpPr>
            <a:spLocks noChangeArrowheads="1"/>
          </p:cNvSpPr>
          <p:nvPr/>
        </p:nvSpPr>
        <p:spPr bwMode="auto">
          <a:xfrm rot="-3944157">
            <a:off x="742950" y="25955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2" name="AutoShape 58"/>
          <p:cNvSpPr>
            <a:spLocks noChangeArrowheads="1"/>
          </p:cNvSpPr>
          <p:nvPr/>
        </p:nvSpPr>
        <p:spPr bwMode="auto">
          <a:xfrm rot="-24414141">
            <a:off x="1104900" y="33909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3" name="AutoShape 59"/>
          <p:cNvSpPr>
            <a:spLocks noChangeArrowheads="1"/>
          </p:cNvSpPr>
          <p:nvPr/>
        </p:nvSpPr>
        <p:spPr bwMode="auto">
          <a:xfrm rot="-19456842">
            <a:off x="838200" y="45720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6" name="Text Box 52"/>
              <p:cNvSpPr txBox="1">
                <a:spLocks noChangeArrowheads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8" name="AutoShape 64"/>
          <p:cNvSpPr>
            <a:spLocks noChangeArrowheads="1"/>
          </p:cNvSpPr>
          <p:nvPr/>
        </p:nvSpPr>
        <p:spPr bwMode="auto">
          <a:xfrm>
            <a:off x="2571736" y="1357298"/>
            <a:ext cx="2457464" cy="242902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9" name="AutoShape 65"/>
          <p:cNvSpPr>
            <a:spLocks noChangeArrowheads="1"/>
          </p:cNvSpPr>
          <p:nvPr/>
        </p:nvSpPr>
        <p:spPr bwMode="auto">
          <a:xfrm>
            <a:off x="2514600" y="3048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0" name="AutoShape 66"/>
          <p:cNvSpPr>
            <a:spLocks noChangeArrowheads="1"/>
          </p:cNvSpPr>
          <p:nvPr/>
        </p:nvSpPr>
        <p:spPr bwMode="auto">
          <a:xfrm>
            <a:off x="2590800" y="4953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1" name="Line 67"/>
          <p:cNvSpPr>
            <a:spLocks noChangeShapeType="1"/>
          </p:cNvSpPr>
          <p:nvPr/>
        </p:nvSpPr>
        <p:spPr bwMode="auto">
          <a:xfrm>
            <a:off x="4648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2" name="Line 68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3" name="Line 69"/>
          <p:cNvSpPr>
            <a:spLocks noChangeShapeType="1"/>
          </p:cNvSpPr>
          <p:nvPr/>
        </p:nvSpPr>
        <p:spPr bwMode="auto">
          <a:xfrm>
            <a:off x="3200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1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16" name="Line 72"/>
          <p:cNvSpPr>
            <a:spLocks noChangeShapeType="1"/>
          </p:cNvSpPr>
          <p:nvPr/>
        </p:nvSpPr>
        <p:spPr bwMode="auto">
          <a:xfrm>
            <a:off x="6934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7" name="Line 73"/>
          <p:cNvSpPr>
            <a:spLocks noChangeShapeType="1"/>
          </p:cNvSpPr>
          <p:nvPr/>
        </p:nvSpPr>
        <p:spPr bwMode="auto">
          <a:xfrm flipH="1"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8" name="Line 74"/>
          <p:cNvSpPr>
            <a:spLocks noChangeShapeType="1"/>
          </p:cNvSpPr>
          <p:nvPr/>
        </p:nvSpPr>
        <p:spPr bwMode="auto">
          <a:xfrm>
            <a:off x="5486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9" name="Line 75"/>
          <p:cNvSpPr>
            <a:spLocks noChangeShapeType="1"/>
          </p:cNvSpPr>
          <p:nvPr/>
        </p:nvSpPr>
        <p:spPr bwMode="auto">
          <a:xfrm>
            <a:off x="7772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20" name="Text Box 76"/>
              <p:cNvSpPr txBox="1">
                <a:spLocks noChangeArrowheads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20" name="Text 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blipFill rotWithShape="0">
                <a:blip r:embed="rId20"/>
                <a:stretch>
                  <a:fillRect b="-13115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1" name="Text Box 77"/>
          <p:cNvSpPr txBox="1">
            <a:spLocks noChangeArrowheads="1"/>
          </p:cNvSpPr>
          <p:nvPr/>
        </p:nvSpPr>
        <p:spPr bwMode="auto">
          <a:xfrm>
            <a:off x="1772285" y="304800"/>
            <a:ext cx="1003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6223" name="Line 79"/>
          <p:cNvSpPr>
            <a:spLocks noChangeShapeType="1"/>
          </p:cNvSpPr>
          <p:nvPr/>
        </p:nvSpPr>
        <p:spPr bwMode="auto">
          <a:xfrm>
            <a:off x="4114800" y="541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24" name="Line 80"/>
          <p:cNvSpPr>
            <a:spLocks noChangeShapeType="1"/>
          </p:cNvSpPr>
          <p:nvPr/>
        </p:nvSpPr>
        <p:spPr bwMode="auto">
          <a:xfrm>
            <a:off x="6858000" y="4800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57" name="Rectangular Callout 56"/>
          <p:cNvSpPr/>
          <p:nvPr/>
        </p:nvSpPr>
        <p:spPr>
          <a:xfrm>
            <a:off x="1357290" y="142852"/>
            <a:ext cx="7572428" cy="6429420"/>
          </a:xfrm>
          <a:prstGeom prst="wedgeRectCallout">
            <a:avLst>
              <a:gd name="adj1" fmla="val -54438"/>
              <a:gd name="adj2" fmla="val -34286"/>
            </a:avLst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2" name="Text Box 48"/>
              <p:cNvSpPr txBox="1">
                <a:spLocks noChangeArrowheads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2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0" name="AutoShape 56"/>
          <p:cNvSpPr>
            <a:spLocks noChangeArrowheads="1"/>
          </p:cNvSpPr>
          <p:nvPr/>
        </p:nvSpPr>
        <p:spPr bwMode="auto">
          <a:xfrm rot="5400000">
            <a:off x="609600" y="30480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193" name="Text Box 49"/>
          <p:cNvSpPr txBox="1">
            <a:spLocks noChangeArrowheads="1"/>
          </p:cNvSpPr>
          <p:nvPr/>
        </p:nvSpPr>
        <p:spPr bwMode="auto">
          <a:xfrm>
            <a:off x="357158" y="357187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14282" y="500042"/>
            <a:ext cx="987451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Feistel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network</a:t>
            </a:r>
          </a:p>
        </p:txBody>
      </p:sp>
      <p:sp>
        <p:nvSpPr>
          <p:cNvPr id="6225" name="AutoShape 81"/>
          <p:cNvSpPr>
            <a:spLocks noChangeArrowheads="1"/>
          </p:cNvSpPr>
          <p:nvPr/>
        </p:nvSpPr>
        <p:spPr bwMode="auto">
          <a:xfrm>
            <a:off x="6934200" y="5334000"/>
            <a:ext cx="1981200" cy="533400"/>
          </a:xfrm>
          <a:prstGeom prst="leftArrow">
            <a:avLst>
              <a:gd name="adj1" fmla="val 50000"/>
              <a:gd name="adj2" fmla="val 9285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pl-PL" sz="1600" dirty="0"/>
              <a:t>here no twist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76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2" grpId="0" animBg="1"/>
      <p:bldP spid="6167" grpId="0" animBg="1"/>
      <p:bldP spid="6156" grpId="0" animBg="1"/>
      <p:bldP spid="6157" grpId="0" animBg="1"/>
      <p:bldP spid="6158" grpId="0" animBg="1"/>
      <p:bldP spid="6160" grpId="0" animBg="1"/>
      <p:bldP spid="6162" grpId="0" animBg="1"/>
      <p:bldP spid="6149" grpId="0" animBg="1"/>
      <p:bldP spid="6163" grpId="0" animBg="1"/>
      <p:bldP spid="6150" grpId="0" animBg="1"/>
      <p:bldP spid="6166" grpId="0" animBg="1"/>
      <p:bldP spid="6168" grpId="0" animBg="1"/>
      <p:bldP spid="6170" grpId="0" animBg="1"/>
      <p:bldP spid="6171" grpId="0" animBg="1"/>
      <p:bldP spid="6172" grpId="0" animBg="1"/>
      <p:bldP spid="6173" grpId="0" animBg="1"/>
      <p:bldP spid="6174" grpId="0" animBg="1"/>
      <p:bldP spid="6177" grpId="0" animBg="1"/>
      <p:bldP spid="6178" grpId="0" animBg="1"/>
      <p:bldP spid="6179" grpId="0" animBg="1"/>
      <p:bldP spid="6181" grpId="0" animBg="1"/>
      <p:bldP spid="6186" grpId="0" animBg="1"/>
      <p:bldP spid="6187" grpId="0" animBg="1"/>
      <p:bldP spid="6188" grpId="0"/>
      <p:bldP spid="6189" grpId="0"/>
      <p:bldP spid="6190" grpId="0" animBg="1"/>
      <p:bldP spid="6197" grpId="0" animBg="1"/>
      <p:bldP spid="6198" grpId="0"/>
      <p:bldP spid="6199" grpId="0" animBg="1"/>
      <p:bldP spid="6201" grpId="0" animBg="1"/>
      <p:bldP spid="6202" grpId="0" animBg="1"/>
      <p:bldP spid="6203" grpId="0" animBg="1"/>
      <p:bldP spid="6196" grpId="0" animBg="1"/>
      <p:bldP spid="6208" grpId="0" animBg="1"/>
      <p:bldP spid="6209" grpId="0" animBg="1"/>
      <p:bldP spid="6210" grpId="0" animBg="1"/>
      <p:bldP spid="6211" grpId="0" animBg="1"/>
      <p:bldP spid="6212" grpId="0" animBg="1"/>
      <p:bldP spid="6213" grpId="0" animBg="1"/>
      <p:bldP spid="6215" grpId="0" animBg="1"/>
      <p:bldP spid="6216" grpId="0" animBg="1"/>
      <p:bldP spid="6217" grpId="0" animBg="1"/>
      <p:bldP spid="6218" grpId="0" animBg="1"/>
      <p:bldP spid="6219" grpId="0" animBg="1"/>
      <p:bldP spid="6220" grpId="0" animBg="1"/>
      <p:bldP spid="6221" grpId="0"/>
      <p:bldP spid="6223" grpId="0" animBg="1"/>
      <p:bldP spid="6224" grpId="0" animBg="1"/>
      <p:bldP spid="6192" grpId="0" animBg="1"/>
      <p:bldP spid="6200" grpId="0" animBg="1"/>
      <p:bldP spid="6193" grpId="0" animBg="1"/>
      <p:bldP spid="62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0" y="40386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A nice </a:t>
            </a:r>
            <a:r>
              <a:rPr lang="pl-PL" dirty="0" err="1"/>
              <a:t>propery</a:t>
            </a:r>
            <a:r>
              <a:rPr lang="pl-PL" dirty="0"/>
              <a:t> of </a:t>
            </a:r>
            <a:r>
              <a:rPr lang="pl-PL" dirty="0" err="1"/>
              <a:t>Feistel</a:t>
            </a:r>
            <a:r>
              <a:rPr lang="pl-PL" dirty="0"/>
              <a:t> </a:t>
            </a:r>
            <a:r>
              <a:rPr lang="pl-PL" dirty="0" err="1"/>
              <a:t>rounds</a:t>
            </a:r>
            <a:endParaRPr lang="en-US" dirty="0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 flipH="1">
            <a:off x="5943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/>
              <p:cNvSpPr>
                <a:spLocks noChangeArrowheads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Line 6"/>
          <p:cNvSpPr>
            <a:spLocks noChangeShapeType="1"/>
          </p:cNvSpPr>
          <p:nvPr/>
        </p:nvSpPr>
        <p:spPr bwMode="auto">
          <a:xfrm flipH="1">
            <a:off x="4038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2819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3886200" y="2514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77" name="Freeform 9"/>
          <p:cNvSpPr>
            <a:spLocks/>
          </p:cNvSpPr>
          <p:nvPr/>
        </p:nvSpPr>
        <p:spPr bwMode="auto">
          <a:xfrm>
            <a:off x="3886200" y="2362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8" name="Rectangle 10"/>
              <p:cNvSpPr>
                <a:spLocks noChangeArrowheads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9" name="Freeform 11"/>
          <p:cNvSpPr>
            <a:spLocks/>
          </p:cNvSpPr>
          <p:nvPr/>
        </p:nvSpPr>
        <p:spPr bwMode="auto">
          <a:xfrm flipH="1">
            <a:off x="3886200" y="2362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0" name="Rectangle 12"/>
              <p:cNvSpPr>
                <a:spLocks noChangeArrowheads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0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Rectangle 13"/>
              <p:cNvSpPr>
                <a:spLocks noChangeArrowheads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1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Rectangle 14"/>
              <p:cNvSpPr>
                <a:spLocks noChangeArrowheads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2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3" name="Line 15"/>
          <p:cNvSpPr>
            <a:spLocks noChangeShapeType="1"/>
          </p:cNvSpPr>
          <p:nvPr/>
        </p:nvSpPr>
        <p:spPr bwMode="auto">
          <a:xfrm flipH="1">
            <a:off x="5943600" y="4800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Rectangle 16"/>
              <p:cNvSpPr>
                <a:spLocks noChangeArrowheads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4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Line 17"/>
          <p:cNvSpPr>
            <a:spLocks noChangeShapeType="1"/>
          </p:cNvSpPr>
          <p:nvPr/>
        </p:nvSpPr>
        <p:spPr bwMode="auto">
          <a:xfrm flipH="1">
            <a:off x="3886200" y="4800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86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4648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38862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88" name="Freeform 20"/>
          <p:cNvSpPr>
            <a:spLocks/>
          </p:cNvSpPr>
          <p:nvPr/>
        </p:nvSpPr>
        <p:spPr bwMode="auto">
          <a:xfrm>
            <a:off x="3886200" y="4191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90" name="Freeform 22"/>
          <p:cNvSpPr>
            <a:spLocks/>
          </p:cNvSpPr>
          <p:nvPr/>
        </p:nvSpPr>
        <p:spPr bwMode="auto">
          <a:xfrm flipH="1">
            <a:off x="3886200" y="4191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2" name="Rectangle 24"/>
              <p:cNvSpPr>
                <a:spLocks noChangeArrowheads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2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3" name="Rectangle 25"/>
              <p:cNvSpPr>
                <a:spLocks noChangeArrowheads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  <m:r>
                        <a:rPr lang="pl-PL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3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l="-1991" r="-885"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4" name="Text Box 26"/>
              <p:cNvSpPr txBox="1">
                <a:spLocks noChangeArrowheads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sz="2000" dirty="0"/>
                  <a:t>Even if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pl-PL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 dirty="0"/>
                  <a:t>is </a:t>
                </a:r>
                <a:r>
                  <a:rPr lang="pl-PL" sz="2000" b="1" u="sng" dirty="0">
                    <a:solidFill>
                      <a:srgbClr val="0070C0"/>
                    </a:solidFill>
                  </a:rPr>
                  <a:t>not</a:t>
                </a:r>
                <a:r>
                  <a:rPr lang="pl-PL" sz="2000" dirty="0">
                    <a:solidFill>
                      <a:srgbClr val="0070C0"/>
                    </a:solidFill>
                  </a:rPr>
                  <a:t> </a:t>
                </a:r>
                <a:r>
                  <a:rPr lang="pl-PL" sz="2000" dirty="0"/>
                  <a:t>easily invertible, each round </a:t>
                </a:r>
                <a:r>
                  <a:rPr lang="pl-PL" sz="2000" b="1" dirty="0">
                    <a:solidFill>
                      <a:srgbClr val="0070C0"/>
                    </a:solidFill>
                  </a:rPr>
                  <a:t>can be easily inverted</a:t>
                </a:r>
                <a:r>
                  <a:rPr lang="pl-PL" sz="2000" dirty="0"/>
                  <a:t>!</a:t>
                </a:r>
                <a:endParaRPr lang="en-US" sz="2000" dirty="0"/>
              </a:p>
            </p:txBody>
          </p:sp>
        </mc:Choice>
        <mc:Fallback xmlns="">
          <p:sp>
            <p:nvSpPr>
              <p:cNvPr id="71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837" t="-7576" b="-2575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5" name="Text Box 27"/>
          <p:cNvSpPr txBox="1">
            <a:spLocks noChangeArrowheads="1"/>
          </p:cNvSpPr>
          <p:nvPr/>
        </p:nvSpPr>
        <p:spPr bwMode="auto">
          <a:xfrm rot="5400000">
            <a:off x="3690916" y="6070084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6" name="Text Box 28"/>
              <p:cNvSpPr txBox="1">
                <a:spLocks noChangeArrowheads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377825" y="4267200"/>
            <a:ext cx="1253751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pl-PL" b="1" dirty="0"/>
              <a:t>inversion: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4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7" grpId="0" animBg="1"/>
      <p:bldP spid="7172" grpId="0" animBg="1"/>
      <p:bldP spid="7173" grpId="0" animBg="1"/>
      <p:bldP spid="7174" grpId="0" animBg="1"/>
      <p:bldP spid="7176" grpId="0" animBg="1"/>
      <p:bldP spid="7177" grpId="0" animBg="1"/>
      <p:bldP spid="7178" grpId="0" animBg="1"/>
      <p:bldP spid="7179" grpId="0" animBg="1"/>
      <p:bldP spid="7180" grpId="0" animBg="1"/>
      <p:bldP spid="7181" grpId="0" animBg="1"/>
      <p:bldP spid="7182" grpId="0" animBg="1"/>
      <p:bldP spid="7183" grpId="0" animBg="1"/>
      <p:bldP spid="7184" grpId="0" animBg="1"/>
      <p:bldP spid="7185" grpId="0" animBg="1"/>
      <p:bldP spid="7187" grpId="0" animBg="1"/>
      <p:bldP spid="7188" grpId="0" animBg="1"/>
      <p:bldP spid="7190" grpId="0" animBg="1"/>
      <p:bldP spid="7192" grpId="0" animBg="1"/>
      <p:bldP spid="7193" grpId="0" animBg="1"/>
      <p:bldP spid="7195" grpId="0"/>
      <p:bldP spid="7196" grpId="0"/>
      <p:bldP spid="719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22" name="Rectangle 2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2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3" name="Line 3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4" name="Rectangle 4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5" name="Line 5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2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9" name="Rectangle 9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9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0" name="Freeform 10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1" name="Rectangle 11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2" name="Line 12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34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6" name="Freeform 16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7" name="Rectangle 17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7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8" name="Freeform 18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9" name="Rectangle 19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9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0" name="Line 20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1" name="Rectangle 21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2" name="Line 22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43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44" name="Line 24"/>
          <p:cNvSpPr>
            <a:spLocks noChangeShapeType="1"/>
          </p:cNvSpPr>
          <p:nvPr/>
        </p:nvSpPr>
        <p:spPr bwMode="auto">
          <a:xfrm>
            <a:off x="11430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5" name="Freeform 25"/>
          <p:cNvSpPr>
            <a:spLocks/>
          </p:cNvSpPr>
          <p:nvPr/>
        </p:nvSpPr>
        <p:spPr bwMode="auto">
          <a:xfrm>
            <a:off x="1143000" y="4800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6" name="Freeform 26"/>
          <p:cNvSpPr>
            <a:spLocks/>
          </p:cNvSpPr>
          <p:nvPr/>
        </p:nvSpPr>
        <p:spPr bwMode="auto">
          <a:xfrm flipH="1">
            <a:off x="1143000" y="4800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7" name="Rectangle 27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7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8" name="Rectangle 28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8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9" name="Rectangle 29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0" name="Rectangle 30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0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1" name="Line 31"/>
          <p:cNvSpPr>
            <a:spLocks noChangeShapeType="1"/>
          </p:cNvSpPr>
          <p:nvPr/>
        </p:nvSpPr>
        <p:spPr bwMode="auto">
          <a:xfrm flipH="1">
            <a:off x="7543800" y="1981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2" name="Rectangle 32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2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3" name="Line 33"/>
          <p:cNvSpPr>
            <a:spLocks noChangeShapeType="1"/>
          </p:cNvSpPr>
          <p:nvPr/>
        </p:nvSpPr>
        <p:spPr bwMode="auto">
          <a:xfrm flipH="1">
            <a:off x="5486400" y="1981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54" name="Picture 3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6" name="Freeform 36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7" name="Freeform 37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8" name="Rectangle 38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8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9" name="Rectangle 39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9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7543800" y="3657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1" name="Rectangle 41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1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4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5486400" y="3657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63" name="Picture 4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5" name="Freeform 45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6" name="Freeform 46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 flipH="1">
            <a:off x="7543800" y="533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8" name="Rectangle 48"/>
              <p:cNvSpPr>
                <a:spLocks noChangeArrowheads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8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blipFill rotWithShape="0">
                <a:blip r:embed="rId25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9" name="Line 49"/>
          <p:cNvSpPr>
            <a:spLocks noChangeShapeType="1"/>
          </p:cNvSpPr>
          <p:nvPr/>
        </p:nvSpPr>
        <p:spPr bwMode="auto">
          <a:xfrm flipH="1">
            <a:off x="5486400" y="5334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70" name="Picture 5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5181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1" name="Line 51"/>
          <p:cNvSpPr>
            <a:spLocks noChangeShapeType="1"/>
          </p:cNvSpPr>
          <p:nvPr/>
        </p:nvSpPr>
        <p:spPr bwMode="auto">
          <a:xfrm>
            <a:off x="54864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2" name="Freeform 52"/>
          <p:cNvSpPr>
            <a:spLocks/>
          </p:cNvSpPr>
          <p:nvPr/>
        </p:nvSpPr>
        <p:spPr bwMode="auto">
          <a:xfrm>
            <a:off x="5486400" y="47244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3" name="Freeform 53"/>
          <p:cNvSpPr>
            <a:spLocks/>
          </p:cNvSpPr>
          <p:nvPr/>
        </p:nvSpPr>
        <p:spPr bwMode="auto">
          <a:xfrm flipH="1">
            <a:off x="5486400" y="47244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4" name="Rectangle 54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4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5" name="Rectangle 55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5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7" name="Rectangle 57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7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8" name="Rectangle 58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8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9" name="Rectangle 59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9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80" name="Rectangle 60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80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81" name="Text Box 61"/>
          <p:cNvSpPr txBox="1">
            <a:spLocks noChangeArrowheads="1"/>
          </p:cNvSpPr>
          <p:nvPr/>
        </p:nvSpPr>
        <p:spPr bwMode="auto">
          <a:xfrm>
            <a:off x="304800" y="228600"/>
            <a:ext cx="475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b="1"/>
              <a:t>Hence</a:t>
            </a:r>
            <a:r>
              <a:rPr lang="pl-PL"/>
              <a:t>: the Feistel network can be </a:t>
            </a:r>
            <a:r>
              <a:rPr lang="en-US"/>
              <a:t>“</a:t>
            </a:r>
            <a:r>
              <a:rPr lang="pl-PL"/>
              <a:t>inverted</a:t>
            </a:r>
            <a:r>
              <a:rPr lang="en-US"/>
              <a:t>”</a:t>
            </a:r>
            <a:r>
              <a:rPr lang="pl-PL"/>
              <a:t>!</a:t>
            </a:r>
          </a:p>
          <a:p>
            <a:pPr algn="l"/>
            <a:r>
              <a:rPr lang="pl-PL" b="1"/>
              <a:t>Example</a:t>
            </a:r>
            <a:r>
              <a:rPr lang="pl-PL"/>
              <a:t>: 3 round Feistel network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1" grpId="0" animBg="1"/>
      <p:bldP spid="30752" grpId="0" animBg="1"/>
      <p:bldP spid="30753" grpId="0" animBg="1"/>
      <p:bldP spid="30755" grpId="0" animBg="1"/>
      <p:bldP spid="30756" grpId="0" animBg="1"/>
      <p:bldP spid="30757" grpId="0" animBg="1"/>
      <p:bldP spid="30758" grpId="0" animBg="1"/>
      <p:bldP spid="30759" grpId="0" animBg="1"/>
      <p:bldP spid="30760" grpId="0" animBg="1"/>
      <p:bldP spid="30761" grpId="0" animBg="1"/>
      <p:bldP spid="30762" grpId="0" animBg="1"/>
      <p:bldP spid="30764" grpId="0" animBg="1"/>
      <p:bldP spid="30765" grpId="0" animBg="1"/>
      <p:bldP spid="30766" grpId="0" animBg="1"/>
      <p:bldP spid="30767" grpId="0" animBg="1"/>
      <p:bldP spid="30768" grpId="0" animBg="1"/>
      <p:bldP spid="30769" grpId="0" animBg="1"/>
      <p:bldP spid="30771" grpId="0" animBg="1"/>
      <p:bldP spid="30772" grpId="0" animBg="1"/>
      <p:bldP spid="30773" grpId="0" animBg="1"/>
      <p:bldP spid="30774" grpId="0" animBg="1"/>
      <p:bldP spid="30775" grpId="0" animBg="1"/>
      <p:bldP spid="30777" grpId="0" animBg="1"/>
      <p:bldP spid="30778" grpId="0" animBg="1"/>
      <p:bldP spid="30779" grpId="0" animBg="1"/>
      <p:bldP spid="3078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9" name="Line 67"/>
          <p:cNvSpPr>
            <a:spLocks noChangeShapeType="1"/>
          </p:cNvSpPr>
          <p:nvPr/>
        </p:nvSpPr>
        <p:spPr bwMode="auto">
          <a:xfrm flipH="1">
            <a:off x="7543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0" name="Rectangle 68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0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1" name="Line 69"/>
          <p:cNvSpPr>
            <a:spLocks noChangeShapeType="1"/>
          </p:cNvSpPr>
          <p:nvPr/>
        </p:nvSpPr>
        <p:spPr bwMode="auto">
          <a:xfrm flipH="1">
            <a:off x="5638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62" name="Picture 7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63" name="Line 71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4" name="Freeform 72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5" name="Freeform 73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4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Line 5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8" name="Rectangle 6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9" name="Line 7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3" name="Rectangle 11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3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4" name="Freeform 12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5" name="Rectangle 13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5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6" name="Line 14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8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10" name="Freeform 18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1" name="Rectangle 19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1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2" name="Freeform 20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3" name="Rectangle 21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3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5" name="Rectangle 23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5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17" name="Picture 2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18" name="Line 26"/>
          <p:cNvSpPr>
            <a:spLocks noChangeShapeType="1"/>
          </p:cNvSpPr>
          <p:nvPr/>
        </p:nvSpPr>
        <p:spPr bwMode="auto">
          <a:xfrm>
            <a:off x="11430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21" name="Rectangle 29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1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2" name="Rectangle 30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2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4" name="Rectangle 32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4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5" name="Rectangle 33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5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6" name="Rectangle 34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6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7" name="Rectangle 35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7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3" name="Rectangle 61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3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4" name="Rectangle 62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4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5" name="Text Box 63"/>
          <p:cNvSpPr txBox="1">
            <a:spLocks noChangeArrowheads="1"/>
          </p:cNvSpPr>
          <p:nvPr/>
        </p:nvSpPr>
        <p:spPr bwMode="auto">
          <a:xfrm>
            <a:off x="304800" y="304800"/>
            <a:ext cx="357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Without a </a:t>
            </a:r>
            <a:r>
              <a:rPr lang="en-US"/>
              <a:t>“twist” in the last round: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44" name="Rectangle 52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4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45" name="Rectangle 53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5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7" name="Line 65"/>
          <p:cNvSpPr>
            <a:spLocks noChangeShapeType="1"/>
          </p:cNvSpPr>
          <p:nvPr/>
        </p:nvSpPr>
        <p:spPr bwMode="auto">
          <a:xfrm>
            <a:off x="11430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58" name="Line 66"/>
          <p:cNvSpPr>
            <a:spLocks noChangeShapeType="1"/>
          </p:cNvSpPr>
          <p:nvPr/>
        </p:nvSpPr>
        <p:spPr bwMode="auto">
          <a:xfrm>
            <a:off x="38862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7" name="Rectangle 75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7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8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8" name="Line 76"/>
          <p:cNvSpPr>
            <a:spLocks noChangeShapeType="1"/>
          </p:cNvSpPr>
          <p:nvPr/>
        </p:nvSpPr>
        <p:spPr bwMode="auto">
          <a:xfrm flipH="1">
            <a:off x="7543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9" name="Line 77"/>
          <p:cNvSpPr>
            <a:spLocks noChangeShapeType="1"/>
          </p:cNvSpPr>
          <p:nvPr/>
        </p:nvSpPr>
        <p:spPr bwMode="auto">
          <a:xfrm flipH="1">
            <a:off x="5638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0" name="Picture 7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1" name="Line 79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2" name="Freeform 80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3" name="Freeform 81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4" name="Line 82"/>
          <p:cNvSpPr>
            <a:spLocks noChangeShapeType="1"/>
          </p:cNvSpPr>
          <p:nvPr/>
        </p:nvSpPr>
        <p:spPr bwMode="auto">
          <a:xfrm flipH="1">
            <a:off x="7543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75" name="Rectangle 83"/>
              <p:cNvSpPr>
                <a:spLocks noChangeArrowheads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75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blipFill rotWithShape="0">
                <a:blip r:embed="rId2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76" name="Line 84"/>
          <p:cNvSpPr>
            <a:spLocks noChangeShapeType="1"/>
          </p:cNvSpPr>
          <p:nvPr/>
        </p:nvSpPr>
        <p:spPr bwMode="auto">
          <a:xfrm flipH="1">
            <a:off x="5638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7" name="Picture 8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8" name="Line 86"/>
          <p:cNvSpPr>
            <a:spLocks noChangeShapeType="1"/>
          </p:cNvSpPr>
          <p:nvPr/>
        </p:nvSpPr>
        <p:spPr bwMode="auto">
          <a:xfrm>
            <a:off x="54864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auto">
          <a:xfrm>
            <a:off x="54864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80" name="Line 88"/>
          <p:cNvSpPr>
            <a:spLocks noChangeShapeType="1"/>
          </p:cNvSpPr>
          <p:nvPr/>
        </p:nvSpPr>
        <p:spPr bwMode="auto">
          <a:xfrm>
            <a:off x="82296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35" name="Rectangle 43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5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36" name="Rectangle 44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6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43518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728811" y="1058004"/>
            <a:ext cx="1143000" cy="563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Rectangle 5"/>
              <p:cNvSpPr>
                <a:spLocks noChangeArrowheads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0" name="Line 6"/>
          <p:cNvSpPr>
            <a:spLocks noChangeShapeType="1"/>
          </p:cNvSpPr>
          <p:nvPr/>
        </p:nvSpPr>
        <p:spPr bwMode="auto">
          <a:xfrm flipH="1">
            <a:off x="6324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1" name="Rectangle 7"/>
              <p:cNvSpPr>
                <a:spLocks noChangeArrowheads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2" name="Line 8"/>
          <p:cNvSpPr>
            <a:spLocks noChangeShapeType="1"/>
          </p:cNvSpPr>
          <p:nvPr/>
        </p:nvSpPr>
        <p:spPr bwMode="auto">
          <a:xfrm flipH="1">
            <a:off x="4419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42672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55" name="Freeform 11"/>
          <p:cNvSpPr>
            <a:spLocks/>
          </p:cNvSpPr>
          <p:nvPr/>
        </p:nvSpPr>
        <p:spPr bwMode="auto">
          <a:xfrm>
            <a:off x="42672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6" name="Rectangle 12"/>
              <p:cNvSpPr>
                <a:spLocks noChangeArrowheads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6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7" name="Freeform 13"/>
          <p:cNvSpPr>
            <a:spLocks/>
          </p:cNvSpPr>
          <p:nvPr/>
        </p:nvSpPr>
        <p:spPr bwMode="auto">
          <a:xfrm flipH="1">
            <a:off x="42672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8" name="Rectangle 14"/>
              <p:cNvSpPr>
                <a:spLocks noChangeArrowheads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8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9" name="Line 15"/>
          <p:cNvSpPr>
            <a:spLocks noChangeShapeType="1"/>
          </p:cNvSpPr>
          <p:nvPr/>
        </p:nvSpPr>
        <p:spPr bwMode="auto">
          <a:xfrm flipH="1">
            <a:off x="6324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>
            <a:off x="4419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61" name="Picture 1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42672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42672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4" name="Rectangle 20"/>
              <p:cNvSpPr>
                <a:spLocks noChangeArrowheads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4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5" name="Freeform 21"/>
          <p:cNvSpPr>
            <a:spLocks/>
          </p:cNvSpPr>
          <p:nvPr/>
        </p:nvSpPr>
        <p:spPr bwMode="auto">
          <a:xfrm flipH="1">
            <a:off x="42672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6" name="Rectangle 22"/>
              <p:cNvSpPr>
                <a:spLocks noChangeArrowheads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6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7" name="Line 23"/>
          <p:cNvSpPr>
            <a:spLocks noChangeShapeType="1"/>
          </p:cNvSpPr>
          <p:nvPr/>
        </p:nvSpPr>
        <p:spPr bwMode="auto">
          <a:xfrm flipH="1">
            <a:off x="6324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8" name="Rectangle 24"/>
              <p:cNvSpPr>
                <a:spLocks noChangeArrowheads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8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9" name="Line 25"/>
          <p:cNvSpPr>
            <a:spLocks noChangeShapeType="1"/>
          </p:cNvSpPr>
          <p:nvPr/>
        </p:nvSpPr>
        <p:spPr bwMode="auto">
          <a:xfrm flipH="1">
            <a:off x="4419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70" name="Picture 2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5410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426720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72" name="Rectangle 28"/>
              <p:cNvSpPr>
                <a:spLocks noChangeArrowheads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3" name="Rectangle 29"/>
              <p:cNvSpPr>
                <a:spLocks noChangeArrowheads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3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4" name="Text Box 30"/>
              <p:cNvSpPr txBox="1">
                <a:spLocks noChangeArrowheads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7" name="Text Box 33"/>
              <p:cNvSpPr txBox="1">
                <a:spLocks noChangeArrowheads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7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blipFill rotWithShape="0">
                <a:blip r:embed="rId16"/>
                <a:stretch>
                  <a:fillRect l="-4348" t="-8955" b="-2388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8" name="Text Box 34"/>
              <p:cNvSpPr txBox="1">
                <a:spLocks noChangeArrowheads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l-PL" b="1" baseline="-25000" dirty="0">
                    <a:solidFill>
                      <a:srgbClr val="FF0000"/>
                    </a:solidFill>
                  </a:rPr>
                  <a:t> 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blipFill>
                <a:blip r:embed="rId17"/>
                <a:stretch>
                  <a:fillRect r="-9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9" name="Text Box 35"/>
              <p:cNvSpPr txBox="1">
                <a:spLocks noChangeArrowheads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9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80" name="Text Box 36"/>
              <p:cNvSpPr txBox="1">
                <a:spLocks noChangeArrowheads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0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1" name="AutoShape 37"/>
          <p:cNvSpPr>
            <a:spLocks noChangeArrowheads="1"/>
          </p:cNvSpPr>
          <p:nvPr/>
        </p:nvSpPr>
        <p:spPr bwMode="auto">
          <a:xfrm rot="5400000">
            <a:off x="762000" y="3475687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2" name="AutoShape 38"/>
          <p:cNvSpPr>
            <a:spLocks noChangeArrowheads="1"/>
          </p:cNvSpPr>
          <p:nvPr/>
        </p:nvSpPr>
        <p:spPr bwMode="auto">
          <a:xfrm rot="-3944157">
            <a:off x="895350" y="29003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3" name="AutoShape 39"/>
          <p:cNvSpPr>
            <a:spLocks noChangeArrowheads="1"/>
          </p:cNvSpPr>
          <p:nvPr/>
        </p:nvSpPr>
        <p:spPr bwMode="auto">
          <a:xfrm rot="-24414141">
            <a:off x="1257300" y="36957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4" name="AutoShape 40"/>
          <p:cNvSpPr>
            <a:spLocks noChangeArrowheads="1"/>
          </p:cNvSpPr>
          <p:nvPr/>
        </p:nvSpPr>
        <p:spPr bwMode="auto">
          <a:xfrm rot="-19456842">
            <a:off x="990600" y="48768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5" name="Text Box 41"/>
          <p:cNvSpPr txBox="1">
            <a:spLocks noChangeArrowheads="1"/>
          </p:cNvSpPr>
          <p:nvPr/>
        </p:nvSpPr>
        <p:spPr bwMode="auto">
          <a:xfrm>
            <a:off x="586246" y="394641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 err="1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86" name="Text Box 42"/>
              <p:cNvSpPr txBox="1">
                <a:spLocks noChangeArrowheads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6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7" name="AutoShape 43"/>
          <p:cNvSpPr>
            <a:spLocks noChangeArrowheads="1"/>
          </p:cNvSpPr>
          <p:nvPr/>
        </p:nvSpPr>
        <p:spPr bwMode="auto">
          <a:xfrm>
            <a:off x="2667000" y="16764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8" name="AutoShape 44"/>
          <p:cNvSpPr>
            <a:spLocks noChangeArrowheads="1"/>
          </p:cNvSpPr>
          <p:nvPr/>
        </p:nvSpPr>
        <p:spPr bwMode="auto">
          <a:xfrm>
            <a:off x="2667000" y="3352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9" name="AutoShape 45"/>
          <p:cNvSpPr>
            <a:spLocks noChangeArrowheads="1"/>
          </p:cNvSpPr>
          <p:nvPr/>
        </p:nvSpPr>
        <p:spPr bwMode="auto">
          <a:xfrm>
            <a:off x="2743200" y="5257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0" name="Line 56"/>
          <p:cNvSpPr>
            <a:spLocks noChangeShapeType="1"/>
          </p:cNvSpPr>
          <p:nvPr/>
        </p:nvSpPr>
        <p:spPr bwMode="auto">
          <a:xfrm>
            <a:off x="4267200" y="5715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1" name="Line 57"/>
          <p:cNvSpPr>
            <a:spLocks noChangeShapeType="1"/>
          </p:cNvSpPr>
          <p:nvPr/>
        </p:nvSpPr>
        <p:spPr bwMode="auto">
          <a:xfrm>
            <a:off x="7010400" y="5105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8229600" cy="1143000"/>
          </a:xfrm>
        </p:spPr>
        <p:txBody>
          <a:bodyPr/>
          <a:lstStyle/>
          <a:p>
            <a:r>
              <a:rPr lang="en-US" sz="3600"/>
              <a:t>How to decrypt?</a:t>
            </a:r>
          </a:p>
        </p:txBody>
      </p:sp>
      <p:sp>
        <p:nvSpPr>
          <p:cNvPr id="31803" name="Text Box 59"/>
          <p:cNvSpPr txBox="1">
            <a:spLocks noChangeArrowheads="1"/>
          </p:cNvSpPr>
          <p:nvPr/>
        </p:nvSpPr>
        <p:spPr bwMode="auto">
          <a:xfrm>
            <a:off x="152400" y="587981"/>
            <a:ext cx="47841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Reverse the key schedule (</a:t>
            </a:r>
            <a:r>
              <a:rPr lang="en-US" sz="2000" b="1" dirty="0">
                <a:solidFill>
                  <a:srgbClr val="0070C0"/>
                </a:solidFill>
              </a:rPr>
              <a:t>note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symmetry</a:t>
            </a:r>
            <a:r>
              <a:rPr lang="en-US" sz="20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38102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  <p:bldP spid="31749" grpId="0" animBg="1"/>
      <p:bldP spid="31750" grpId="0" animBg="1"/>
      <p:bldP spid="31751" grpId="0" animBg="1"/>
      <p:bldP spid="31752" grpId="0" animBg="1"/>
      <p:bldP spid="31754" grpId="0" animBg="1"/>
      <p:bldP spid="31755" grpId="0" animBg="1"/>
      <p:bldP spid="31756" grpId="0" animBg="1"/>
      <p:bldP spid="31757" grpId="0" animBg="1"/>
      <p:bldP spid="31758" grpId="0" animBg="1"/>
      <p:bldP spid="31759" grpId="0" animBg="1"/>
      <p:bldP spid="31760" grpId="0" animBg="1"/>
      <p:bldP spid="31762" grpId="0" animBg="1"/>
      <p:bldP spid="31763" grpId="0" animBg="1"/>
      <p:bldP spid="31764" grpId="0" animBg="1"/>
      <p:bldP spid="31765" grpId="0" animBg="1"/>
      <p:bldP spid="31766" grpId="0" animBg="1"/>
      <p:bldP spid="31767" grpId="0" animBg="1"/>
      <p:bldP spid="31768" grpId="0" animBg="1"/>
      <p:bldP spid="31769" grpId="0" animBg="1"/>
      <p:bldP spid="31771" grpId="0" animBg="1"/>
      <p:bldP spid="31772" grpId="0" animBg="1"/>
      <p:bldP spid="31773" grpId="0" animBg="1"/>
      <p:bldP spid="31774" grpId="0"/>
      <p:bldP spid="31777" grpId="0" animBg="1"/>
      <p:bldP spid="31778" grpId="0" animBg="1"/>
      <p:bldP spid="31779" grpId="0"/>
      <p:bldP spid="31780" grpId="0" animBg="1"/>
      <p:bldP spid="31781" grpId="0" animBg="1"/>
      <p:bldP spid="31782" grpId="0" animBg="1"/>
      <p:bldP spid="31783" grpId="0" animBg="1"/>
      <p:bldP spid="31784" grpId="0" animBg="1"/>
      <p:bldP spid="31785" grpId="0" animBg="1"/>
      <p:bldP spid="31786" grpId="0" animBg="1"/>
      <p:bldP spid="31787" grpId="0" animBg="1"/>
      <p:bldP spid="31788" grpId="0" animBg="1"/>
      <p:bldP spid="31789" grpId="0" animBg="1"/>
      <p:bldP spid="31800" grpId="0" animBg="1"/>
      <p:bldP spid="31801" grpId="0" animBg="1"/>
      <p:bldP spid="31803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1" y="365127"/>
            <a:ext cx="8238259" cy="9870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Feistel</a:t>
            </a:r>
            <a:r>
              <a:rPr lang="en-US" dirty="0"/>
              <a:t> networks are also studied by the theoreticians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function</a:t>
                </a:r>
                <a:r>
                  <a:rPr lang="en-US" dirty="0"/>
                  <a:t>, and we use it to construct a </a:t>
                </a:r>
                <a:r>
                  <a:rPr lang="en-US" dirty="0" err="1"/>
                  <a:t>Feistel</a:t>
                </a:r>
                <a:r>
                  <a:rPr lang="en-US" dirty="0"/>
                  <a:t> network.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Then: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/>
                  <a:t>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,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>
                    <a:solidFill>
                      <a:srgbClr val="C00000"/>
                    </a:solidFill>
                  </a:rPr>
                  <a:t>strong</a:t>
                </a:r>
                <a:r>
                  <a:rPr lang="en-US" b="1" dirty="0"/>
                  <a:t>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see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M.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Luby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and C.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Rackoff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. "How to Construct Pseudorandom Permutations and Pseudorandom Functions." In 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SIAM J. </a:t>
                </a:r>
                <a:r>
                  <a:rPr lang="en-US" sz="2800" b="1" i="1" dirty="0" err="1">
                    <a:solidFill>
                      <a:srgbClr val="00B050"/>
                    </a:solidFill>
                  </a:rPr>
                  <a:t>Comput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.,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vol. 17, 1988, pp. 373-386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  <a:blipFill rotWithShape="0">
                <a:blip r:embed="rId3"/>
                <a:stretch>
                  <a:fillRect l="-1295" t="-3611" r="-3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9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773" y="-39232"/>
            <a:ext cx="884073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is the </a:t>
            </a:r>
            <a:r>
              <a:rPr lang="en-US" sz="4000" dirty="0" err="1"/>
              <a:t>Feistel</a:t>
            </a:r>
            <a:r>
              <a:rPr lang="en-US" sz="4000" dirty="0"/>
              <a:t> network used in 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following needs to be described:</a:t>
                </a:r>
              </a:p>
              <a:p>
                <a:pPr marL="609600" indent="-609600">
                  <a:buFontTx/>
                  <a:buAutoNum type="arabicPeriod"/>
                </a:pPr>
                <a:endParaRPr lang="en-US" dirty="0"/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concrete parameters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key </a:t>
                </a:r>
                <a:r>
                  <a:rPr lang="en-US" dirty="0" err="1"/>
                  <a:t>schedul</a:t>
                </a:r>
                <a:r>
                  <a:rPr lang="pl-PL" dirty="0"/>
                  <a:t>e</a:t>
                </a:r>
                <a:r>
                  <a:rPr lang="en-US" dirty="0"/>
                  <a:t> algorithm.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functions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  <a:blipFill rotWithShape="0">
                <a:blip r:embed="rId3"/>
                <a:stretch>
                  <a:fillRect l="-1481" t="-336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05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76600" y="18288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initial permutation (</a:t>
            </a:r>
            <a:r>
              <a:rPr lang="pl-PL" b="1"/>
              <a:t>IP</a:t>
            </a:r>
            <a:r>
              <a:rPr lang="pl-PL"/>
              <a:t>)</a:t>
            </a:r>
            <a:endParaRPr lang="en-US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14678" y="2786058"/>
            <a:ext cx="373380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/>
          <a:p>
            <a:pPr algn="ctr"/>
            <a:endParaRPr lang="pl-PL" dirty="0"/>
          </a:p>
          <a:p>
            <a:pPr algn="ctr"/>
            <a:endParaRPr lang="pl-PL" sz="2800" dirty="0"/>
          </a:p>
          <a:p>
            <a:pPr algn="ctr"/>
            <a:r>
              <a:rPr lang="it-IT" sz="2800" b="1" dirty="0"/>
              <a:t>“</a:t>
            </a:r>
            <a:r>
              <a:rPr lang="pl-PL" sz="2800" b="1" dirty="0"/>
              <a:t>Feistel network</a:t>
            </a:r>
            <a:r>
              <a:rPr lang="it-IT" sz="2800" b="1" dirty="0"/>
              <a:t>”</a:t>
            </a:r>
            <a:endParaRPr lang="pl-PL" sz="2800" dirty="0"/>
          </a:p>
          <a:p>
            <a:pPr algn="ctr"/>
            <a:r>
              <a:rPr lang="it-IT" sz="2800" dirty="0"/>
              <a:t> </a:t>
            </a:r>
            <a:endParaRPr lang="pl-PL" sz="2800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200400" y="53340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final permutation (</a:t>
            </a:r>
            <a:r>
              <a:rPr lang="pl-PL" b="1"/>
              <a:t>IP</a:t>
            </a:r>
            <a:r>
              <a:rPr lang="pl-PL" b="1" baseline="30000"/>
              <a:t>-1</a:t>
            </a:r>
            <a:r>
              <a:rPr lang="pl-PL"/>
              <a:t>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8" name="Text Box 8"/>
              <p:cNvSpPr txBox="1">
                <a:spLocks noChangeArrowheads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r>
                  <a:rPr lang="pl-PL" sz="2000" dirty="0"/>
                  <a:t>key</a:t>
                </a:r>
                <a:r>
                  <a:rPr lang="pl-PL" sz="2000" b="1" dirty="0"/>
                  <a:t>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12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359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3200400" y="914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input</a:t>
            </a:r>
            <a:endParaRPr lang="en-US" b="1"/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200400" y="6248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output</a:t>
            </a:r>
            <a:endParaRPr lang="en-US" b="1"/>
          </a:p>
        </p:txBody>
      </p:sp>
      <p:sp>
        <p:nvSpPr>
          <p:cNvPr id="5134" name="AutoShape 14"/>
          <p:cNvSpPr>
            <a:spLocks noChangeArrowheads="1"/>
          </p:cNvSpPr>
          <p:nvPr/>
        </p:nvSpPr>
        <p:spPr bwMode="auto">
          <a:xfrm>
            <a:off x="4114800" y="13716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5" name="AutoShape 15"/>
          <p:cNvSpPr>
            <a:spLocks noChangeArrowheads="1"/>
          </p:cNvSpPr>
          <p:nvPr/>
        </p:nvSpPr>
        <p:spPr bwMode="auto">
          <a:xfrm>
            <a:off x="4267200" y="2286000"/>
            <a:ext cx="17526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6" name="AutoShape 16"/>
          <p:cNvSpPr>
            <a:spLocks noChangeArrowheads="1"/>
          </p:cNvSpPr>
          <p:nvPr/>
        </p:nvSpPr>
        <p:spPr bwMode="auto">
          <a:xfrm>
            <a:off x="4191000" y="4876800"/>
            <a:ext cx="19050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7" name="AutoShape 17"/>
          <p:cNvSpPr>
            <a:spLocks noChangeArrowheads="1"/>
          </p:cNvSpPr>
          <p:nvPr/>
        </p:nvSpPr>
        <p:spPr bwMode="auto">
          <a:xfrm>
            <a:off x="4191000" y="57912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8" name="AutoShape 18"/>
          <p:cNvSpPr>
            <a:spLocks noChangeArrowheads="1"/>
          </p:cNvSpPr>
          <p:nvPr/>
        </p:nvSpPr>
        <p:spPr bwMode="auto">
          <a:xfrm rot="16200000">
            <a:off x="1790700" y="3314700"/>
            <a:ext cx="1905000" cy="762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32004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69342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9" name="Text Box 19"/>
              <p:cNvSpPr txBox="1">
                <a:spLocks noChangeArrowheads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pl-PL" dirty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5139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1667" r="-6294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23528" y="381000"/>
            <a:ext cx="12130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DES: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-64980" y="3607184"/>
            <a:ext cx="2089928" cy="304800"/>
            <a:chOff x="-780959" y="1830977"/>
            <a:chExt cx="3733800" cy="304800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505041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-780959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-780959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952841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510905" y="3574918"/>
            <a:ext cx="867545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 dirty="0">
                <a:solidFill>
                  <a:srgbClr val="FF0000"/>
                </a:solidFill>
              </a:rPr>
              <a:t>56</a:t>
            </a:r>
            <a:r>
              <a:rPr lang="pl-PL" dirty="0"/>
              <a:t> bits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flipH="1">
            <a:off x="7092280" y="2644402"/>
            <a:ext cx="504056" cy="2160146"/>
          </a:xfrm>
          <a:prstGeom prst="leftBrace">
            <a:avLst>
              <a:gd name="adj1" fmla="val 38212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40138" y="3378633"/>
            <a:ext cx="9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16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rounds</a:t>
            </a:r>
          </a:p>
        </p:txBody>
      </p:sp>
    </p:spTree>
    <p:extLst>
      <p:ext uri="{BB962C8B-B14F-4D97-AF65-F5344CB8AC3E}">
        <p14:creationId xmlns:p14="http://schemas.microsoft.com/office/powerpoint/2010/main" val="4139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6" grpId="0" animBg="1"/>
      <p:bldP spid="5127" grpId="0" animBg="1"/>
      <p:bldP spid="5128" grpId="0" animBg="1"/>
      <p:bldP spid="5131" grpId="0" animBg="1"/>
      <p:bldP spid="5132" grpId="0" animBg="1"/>
      <p:bldP spid="5134" grpId="0" animBg="1"/>
      <p:bldP spid="5135" grpId="0" animBg="1"/>
      <p:bldP spid="5136" grpId="0" animBg="1"/>
      <p:bldP spid="5137" grpId="0" animBg="1"/>
      <p:bldP spid="5138" grpId="0" animBg="1"/>
      <p:bldP spid="5140" grpId="0" animBg="1"/>
      <p:bldP spid="5141" grpId="0" animBg="1"/>
      <p:bldP spid="5142" grpId="0" animBg="1"/>
      <p:bldP spid="5143" grpId="0" animBg="1"/>
      <p:bldP spid="5139" grpId="0" animBg="1"/>
      <p:bldP spid="4" grpId="0" animBg="1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DES key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Text Box 5"/>
              <p:cNvSpPr txBox="1">
                <a:spLocks noChangeArrowheads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Text Box 6"/>
              <p:cNvSpPr txBox="1">
                <a:spLocks noChangeArrowheads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2" name="Text Box 8"/>
              <p:cNvSpPr txBox="1">
                <a:spLocks noChangeArrowheads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3" name="AutoShape 9"/>
          <p:cNvSpPr>
            <a:spLocks noChangeArrowheads="1"/>
          </p:cNvSpPr>
          <p:nvPr/>
        </p:nvSpPr>
        <p:spPr bwMode="auto">
          <a:xfrm rot="5400000">
            <a:off x="1828800" y="35052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4" name="AutoShape 10"/>
          <p:cNvSpPr>
            <a:spLocks noChangeArrowheads="1"/>
          </p:cNvSpPr>
          <p:nvPr/>
        </p:nvSpPr>
        <p:spPr bwMode="auto">
          <a:xfrm rot="-24587433">
            <a:off x="2166938" y="315595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5" name="AutoShape 11"/>
          <p:cNvSpPr>
            <a:spLocks noChangeArrowheads="1"/>
          </p:cNvSpPr>
          <p:nvPr/>
        </p:nvSpPr>
        <p:spPr bwMode="auto">
          <a:xfrm rot="19430794">
            <a:off x="2445132" y="3673739"/>
            <a:ext cx="2402549" cy="281505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6" name="AutoShape 12"/>
          <p:cNvSpPr>
            <a:spLocks noChangeArrowheads="1"/>
          </p:cNvSpPr>
          <p:nvPr/>
        </p:nvSpPr>
        <p:spPr bwMode="auto">
          <a:xfrm rot="-19978022">
            <a:off x="2378075" y="495935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1571604" y="407194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8" name="Text Box 14"/>
              <p:cNvSpPr txBox="1">
                <a:spLocks noChangeArrowheads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9" name="Text Box 15"/>
              <p:cNvSpPr txBox="1">
                <a:spLocks noChangeArrowheads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dirty="0"/>
                  <a:t>each </a:t>
                </a:r>
                <a:r>
                  <a:rPr lang="en-US" sz="2400" dirty="0" err="1"/>
                  <a:t>subkey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consists of some bits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:r>
                  <a:rPr lang="en-US" sz="2400" dirty="0"/>
                  <a:t>(we skip the details)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639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92" t="-10526" r="-298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00" name="Line 16"/>
          <p:cNvSpPr>
            <a:spLocks noChangeShapeType="1"/>
          </p:cNvSpPr>
          <p:nvPr/>
        </p:nvSpPr>
        <p:spPr bwMode="auto">
          <a:xfrm>
            <a:off x="2209800" y="25146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 flipH="1">
            <a:off x="762000" y="2514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7620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35814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4" name="Text Box 20"/>
              <p:cNvSpPr txBox="1">
                <a:spLocks noChangeArrowheads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04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1667" r="-5556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5943600" y="1524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>
            <a:off x="4648200" y="152400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>
            <a:off x="46482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>
            <a:off x="70104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14" name="Text Box 30"/>
              <p:cNvSpPr txBox="1">
                <a:spLocks noChangeArrowheads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pl-PL" b="1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1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1667" r="-5517" b="-2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8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16391" grpId="0"/>
      <p:bldP spid="16392" grpId="0" animBg="1"/>
      <p:bldP spid="16393" grpId="0" animBg="1"/>
      <p:bldP spid="16394" grpId="0" animBg="1"/>
      <p:bldP spid="16395" grpId="0" animBg="1"/>
      <p:bldP spid="16396" grpId="0" animBg="1"/>
      <p:bldP spid="16397" grpId="0" animBg="1"/>
      <p:bldP spid="16398" grpId="0" animBg="1"/>
      <p:bldP spid="16400" grpId="0" animBg="1"/>
      <p:bldP spid="16401" grpId="0" animBg="1"/>
      <p:bldP spid="16402" grpId="0" animBg="1"/>
      <p:bldP spid="16403" grpId="0" animBg="1"/>
      <p:bldP spid="1640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458200" cy="1333488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Moral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“If </a:t>
            </a:r>
            <a:r>
              <a:rPr lang="en-US" sz="3200" b="1" dirty="0">
                <a:solidFill>
                  <a:srgbClr val="FF0000"/>
                </a:solidFill>
              </a:rPr>
              <a:t>P=NP</a:t>
            </a:r>
            <a:r>
              <a:rPr lang="en-US" sz="3200" dirty="0">
                <a:solidFill>
                  <a:schemeClr val="tx1"/>
                </a:solidFill>
              </a:rPr>
              <a:t>, then the semantically-secure encryption is broken”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28" y="3214686"/>
            <a:ext cx="7498080" cy="4800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1472" y="1928802"/>
            <a:ext cx="7858180" cy="480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Is it 100% true?</a:t>
            </a:r>
          </a:p>
        </p:txBody>
      </p:sp>
      <p:sp>
        <p:nvSpPr>
          <p:cNvPr id="7" name="Rectangle 6"/>
          <p:cNvSpPr/>
          <p:nvPr/>
        </p:nvSpPr>
        <p:spPr>
          <a:xfrm>
            <a:off x="3857620" y="2643182"/>
            <a:ext cx="186204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>
              <a:lnSpc>
                <a:spcPct val="90000"/>
              </a:lnSpc>
              <a:buFontTx/>
              <a:buNone/>
            </a:pPr>
            <a:r>
              <a:rPr lang="en-US" sz="2800" dirty="0"/>
              <a:t>Not really...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428596" y="4143380"/>
            <a:ext cx="7929618" cy="8679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This is because even if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we do not know what are the constants.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3042" y="5357826"/>
            <a:ext cx="634051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Maybe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in a very “inefficient way”...</a:t>
            </a:r>
          </a:p>
        </p:txBody>
      </p:sp>
    </p:spTree>
    <p:extLst>
      <p:ext uri="{BB962C8B-B14F-4D97-AF65-F5344CB8AC3E}">
        <p14:creationId xmlns:p14="http://schemas.microsoft.com/office/powerpoint/2010/main" val="13818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9" name="Rectangle 69"/>
          <p:cNvSpPr>
            <a:spLocks noChangeArrowheads="1"/>
          </p:cNvSpPr>
          <p:nvPr/>
        </p:nvSpPr>
        <p:spPr bwMode="auto">
          <a:xfrm>
            <a:off x="0" y="4953000"/>
            <a:ext cx="9144000" cy="990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308" name="Rectangle 68"/>
          <p:cNvSpPr>
            <a:spLocks noChangeArrowheads="1"/>
          </p:cNvSpPr>
          <p:nvPr/>
        </p:nvSpPr>
        <p:spPr bwMode="auto">
          <a:xfrm>
            <a:off x="0" y="3352800"/>
            <a:ext cx="9144000" cy="1371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Rectangle 4"/>
              <p:cNvSpPr>
                <a:spLocks noChangeArrowheads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514600" y="9906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H="1">
            <a:off x="1066800" y="990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1066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733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9" name="Text Box 9"/>
              <p:cNvSpPr txBox="1">
                <a:spLocks noChangeArrowheads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pl-PL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24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6" r="-5556" b="-22951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0" name="AutoShape 10"/>
          <p:cNvSpPr>
            <a:spLocks noChangeArrowheads="1"/>
          </p:cNvSpPr>
          <p:nvPr/>
        </p:nvSpPr>
        <p:spPr bwMode="auto">
          <a:xfrm rot="10800000">
            <a:off x="381000" y="1676400"/>
            <a:ext cx="4114800" cy="381000"/>
          </a:xfrm>
          <a:custGeom>
            <a:avLst/>
            <a:gdLst>
              <a:gd name="G0" fmla="+- 3727 0 0"/>
              <a:gd name="G1" fmla="+- 21600 0 3727"/>
              <a:gd name="G2" fmla="*/ 3727 1 2"/>
              <a:gd name="G3" fmla="+- 21600 0 G2"/>
              <a:gd name="G4" fmla="+/ 3727 21600 2"/>
              <a:gd name="G5" fmla="+/ G1 0 2"/>
              <a:gd name="G6" fmla="*/ 21600 21600 3727"/>
              <a:gd name="G7" fmla="*/ G6 1 2"/>
              <a:gd name="G8" fmla="+- 21600 0 G7"/>
              <a:gd name="G9" fmla="*/ 21600 1 2"/>
              <a:gd name="G10" fmla="+- 3727 0 G9"/>
              <a:gd name="G11" fmla="?: G10 G8 0"/>
              <a:gd name="G12" fmla="?: G10 G7 21600"/>
              <a:gd name="T0" fmla="*/ 19736 w 21600"/>
              <a:gd name="T1" fmla="*/ 10800 h 21600"/>
              <a:gd name="T2" fmla="*/ 10800 w 21600"/>
              <a:gd name="T3" fmla="*/ 21600 h 21600"/>
              <a:gd name="T4" fmla="*/ 1864 w 21600"/>
              <a:gd name="T5" fmla="*/ 10800 h 21600"/>
              <a:gd name="T6" fmla="*/ 10800 w 21600"/>
              <a:gd name="T7" fmla="*/ 0 h 21600"/>
              <a:gd name="T8" fmla="*/ 3664 w 21600"/>
              <a:gd name="T9" fmla="*/ 3664 h 21600"/>
              <a:gd name="T10" fmla="*/ 17936 w 21600"/>
              <a:gd name="T11" fmla="*/ 1793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727" y="21600"/>
                </a:lnTo>
                <a:lnTo>
                  <a:pt x="17873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expansion 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2438400" y="26670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H="1">
            <a:off x="304800" y="2667000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304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4495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1905000" y="25146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/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pic>
        <p:nvPicPr>
          <p:cNvPr id="10257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209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4343400" y="23622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6629400" y="1447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1" name="Rectangle 21"/>
              <p:cNvSpPr>
                <a:spLocks noChangeArrowheads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 err="1"/>
                  <a:t>subkey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t="-7813" b="-203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6705600" y="9906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 flipH="1">
            <a:off x="4343400" y="990600"/>
            <a:ext cx="2362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43434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86106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6157259" y="7620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>
            <a:off x="6629400" y="2514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9" name="Rectangle 29"/>
              <p:cNvSpPr>
                <a:spLocks noChangeArrowheads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4419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4953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5486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60198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5" name="Rectangle 35"/>
          <p:cNvSpPr>
            <a:spLocks noChangeArrowheads="1"/>
          </p:cNvSpPr>
          <p:nvPr/>
        </p:nvSpPr>
        <p:spPr bwMode="auto">
          <a:xfrm>
            <a:off x="65532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6" name="Rectangle 36"/>
          <p:cNvSpPr>
            <a:spLocks noChangeArrowheads="1"/>
          </p:cNvSpPr>
          <p:nvPr/>
        </p:nvSpPr>
        <p:spPr bwMode="auto">
          <a:xfrm>
            <a:off x="7086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7" name="Rectangle 37"/>
          <p:cNvSpPr>
            <a:spLocks noChangeArrowheads="1"/>
          </p:cNvSpPr>
          <p:nvPr/>
        </p:nvSpPr>
        <p:spPr bwMode="auto">
          <a:xfrm>
            <a:off x="7620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8" name="Rectangle 38"/>
          <p:cNvSpPr>
            <a:spLocks noChangeArrowheads="1"/>
          </p:cNvSpPr>
          <p:nvPr/>
        </p:nvSpPr>
        <p:spPr bwMode="auto">
          <a:xfrm>
            <a:off x="8153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8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1" name="Rectangle 11"/>
              <p:cNvSpPr>
                <a:spLocks noChangeArrowheads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5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blipFill rotWithShape="0">
                <a:blip r:embed="rId9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9" name="Rectangle 39"/>
          <p:cNvSpPr>
            <a:spLocks noChangeArrowheads="1"/>
          </p:cNvSpPr>
          <p:nvPr/>
        </p:nvSpPr>
        <p:spPr bwMode="auto">
          <a:xfrm>
            <a:off x="5334000" y="46482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>
            <a:off x="4648200" y="41148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76962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>
            <a:off x="51816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>
            <a:off x="7315200" y="4114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 flipH="1">
            <a:off x="70104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7912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62484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H="1">
            <a:off x="67056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4724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9" name="Line 49"/>
          <p:cNvSpPr>
            <a:spLocks noChangeShapeType="1"/>
          </p:cNvSpPr>
          <p:nvPr/>
        </p:nvSpPr>
        <p:spPr bwMode="auto">
          <a:xfrm flipH="1">
            <a:off x="5181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5715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H="1">
            <a:off x="6248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2" name="Line 52"/>
          <p:cNvSpPr>
            <a:spLocks noChangeShapeType="1"/>
          </p:cNvSpPr>
          <p:nvPr/>
        </p:nvSpPr>
        <p:spPr bwMode="auto">
          <a:xfrm flipH="1">
            <a:off x="67818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 flipH="1">
            <a:off x="73152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4" name="Line 54"/>
          <p:cNvSpPr>
            <a:spLocks noChangeShapeType="1"/>
          </p:cNvSpPr>
          <p:nvPr/>
        </p:nvSpPr>
        <p:spPr bwMode="auto">
          <a:xfrm flipH="1">
            <a:off x="7848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5" name="Line 55"/>
          <p:cNvSpPr>
            <a:spLocks noChangeShapeType="1"/>
          </p:cNvSpPr>
          <p:nvPr/>
        </p:nvSpPr>
        <p:spPr bwMode="auto">
          <a:xfrm flipH="1">
            <a:off x="8382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6" name="Rectangle 56"/>
              <p:cNvSpPr>
                <a:spLocks noChangeArrowheads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b="1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96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t="-7813" b="-2031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7" name="Line 57"/>
          <p:cNvSpPr>
            <a:spLocks noChangeShapeType="1"/>
          </p:cNvSpPr>
          <p:nvPr/>
        </p:nvSpPr>
        <p:spPr bwMode="auto">
          <a:xfrm>
            <a:off x="6629400" y="5029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8" name="Line 58"/>
          <p:cNvSpPr>
            <a:spLocks noChangeShapeType="1"/>
          </p:cNvSpPr>
          <p:nvPr/>
        </p:nvSpPr>
        <p:spPr bwMode="auto">
          <a:xfrm>
            <a:off x="6629400" y="563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9" name="Rectangle 59"/>
          <p:cNvSpPr>
            <a:spLocks noChangeArrowheads="1"/>
          </p:cNvSpPr>
          <p:nvPr/>
        </p:nvSpPr>
        <p:spPr bwMode="auto">
          <a:xfrm>
            <a:off x="5334000" y="58674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300" name="Line 60"/>
          <p:cNvSpPr>
            <a:spLocks noChangeShapeType="1"/>
          </p:cNvSpPr>
          <p:nvPr/>
        </p:nvSpPr>
        <p:spPr bwMode="auto">
          <a:xfrm>
            <a:off x="6781800" y="65532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1" name="Line 61"/>
          <p:cNvSpPr>
            <a:spLocks noChangeShapeType="1"/>
          </p:cNvSpPr>
          <p:nvPr/>
        </p:nvSpPr>
        <p:spPr bwMode="auto">
          <a:xfrm flipH="1">
            <a:off x="5334000" y="65532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2" name="Line 62"/>
          <p:cNvSpPr>
            <a:spLocks noChangeShapeType="1"/>
          </p:cNvSpPr>
          <p:nvPr/>
        </p:nvSpPr>
        <p:spPr bwMode="auto">
          <a:xfrm>
            <a:off x="5334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3" name="Line 63"/>
          <p:cNvSpPr>
            <a:spLocks noChangeShapeType="1"/>
          </p:cNvSpPr>
          <p:nvPr/>
        </p:nvSpPr>
        <p:spPr bwMode="auto">
          <a:xfrm>
            <a:off x="8001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4" name="Text Box 64"/>
              <p:cNvSpPr txBox="1">
                <a:spLocks noChangeArrowheads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304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1667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7" name="AutoShape 67"/>
              <p:cNvSpPr>
                <a:spLocks noChangeArrowheads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 anchorCtr="1"/>
              <a:lstStyle/>
              <a:p>
                <a:pPr algn="ctr"/>
                <a:r>
                  <a:rPr lang="en-US" sz="2000" dirty="0"/>
                  <a:t>“</a:t>
                </a:r>
                <a:r>
                  <a:rPr lang="en-US" sz="2000" b="1" dirty="0"/>
                  <a:t>S – boxes</a:t>
                </a:r>
                <a:r>
                  <a:rPr lang="en-US" sz="2000" dirty="0"/>
                  <a:t>”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07" name="AutoShap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0" name="Text Box 70"/>
          <p:cNvSpPr txBox="1">
            <a:spLocks noChangeArrowheads="1"/>
          </p:cNvSpPr>
          <p:nvPr/>
        </p:nvSpPr>
        <p:spPr bwMode="auto">
          <a:xfrm>
            <a:off x="152400" y="3429000"/>
            <a:ext cx="1309268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“confusion”</a:t>
            </a:r>
          </a:p>
        </p:txBody>
      </p:sp>
      <p:sp>
        <p:nvSpPr>
          <p:cNvPr id="10311" name="Text Box 71"/>
          <p:cNvSpPr txBox="1">
            <a:spLocks noChangeArrowheads="1"/>
          </p:cNvSpPr>
          <p:nvPr/>
        </p:nvSpPr>
        <p:spPr bwMode="auto">
          <a:xfrm>
            <a:off x="152400" y="5029200"/>
            <a:ext cx="1222386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“diffusion”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12" name="Text Box 72"/>
              <p:cNvSpPr txBox="1">
                <a:spLocks noChangeArrowheads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u="sng" dirty="0"/>
                  <a:t>function </a:t>
                </a:r>
                <a14:m>
                  <m:oMath xmlns:m="http://schemas.openxmlformats.org/officeDocument/2006/math">
                    <m:r>
                      <a:rPr lang="en-US" sz="2400" b="1" i="1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u="sng" dirty="0"/>
                  <a:t>: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10312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5703" t="-10526" r="-4563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6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9" grpId="0" animBg="1"/>
      <p:bldP spid="10308" grpId="0" animBg="1"/>
      <p:bldP spid="10244" grpId="0" animBg="1"/>
      <p:bldP spid="10245" grpId="0" animBg="1"/>
      <p:bldP spid="10246" grpId="0" animBg="1"/>
      <p:bldP spid="10247" grpId="0" animBg="1"/>
      <p:bldP spid="10248" grpId="0" animBg="1"/>
      <p:bldP spid="10249" grpId="0" animBg="1"/>
      <p:bldP spid="10250" grpId="0" animBg="1"/>
      <p:bldP spid="10252" grpId="0" animBg="1"/>
      <p:bldP spid="10253" grpId="0" animBg="1"/>
      <p:bldP spid="10254" grpId="0" animBg="1"/>
      <p:bldP spid="10255" grpId="0" animBg="1"/>
      <p:bldP spid="10255" grpId="1" animBg="1"/>
      <p:bldP spid="10256" grpId="0" animBg="1"/>
      <p:bldP spid="10259" grpId="0" animBg="1"/>
      <p:bldP spid="10260" grpId="0" animBg="1"/>
      <p:bldP spid="10261" grpId="0" animBg="1"/>
      <p:bldP spid="10262" grpId="0" animBg="1"/>
      <p:bldP spid="10263" grpId="0" animBg="1"/>
      <p:bldP spid="10264" grpId="0" animBg="1"/>
      <p:bldP spid="10265" grpId="0" animBg="1"/>
      <p:bldP spid="10266" grpId="0" animBg="1"/>
      <p:bldP spid="10267" grpId="0" animBg="1"/>
      <p:bldP spid="10269" grpId="0" animBg="1"/>
      <p:bldP spid="10271" grpId="0" animBg="1"/>
      <p:bldP spid="10272" grpId="0" animBg="1"/>
      <p:bldP spid="10273" grpId="0" animBg="1"/>
      <p:bldP spid="10274" grpId="0" animBg="1"/>
      <p:bldP spid="10275" grpId="0" animBg="1"/>
      <p:bldP spid="10276" grpId="0" animBg="1"/>
      <p:bldP spid="10277" grpId="0" animBg="1"/>
      <p:bldP spid="10278" grpId="0" animBg="1"/>
      <p:bldP spid="10251" grpId="0" animBg="1"/>
      <p:bldP spid="10279" grpId="0" animBg="1"/>
      <p:bldP spid="10280" grpId="0" animBg="1"/>
      <p:bldP spid="10281" grpId="0" animBg="1"/>
      <p:bldP spid="10282" grpId="0" animBg="1"/>
      <p:bldP spid="10283" grpId="0" animBg="1"/>
      <p:bldP spid="10284" grpId="0" animBg="1"/>
      <p:bldP spid="10285" grpId="0" animBg="1"/>
      <p:bldP spid="10286" grpId="0" animBg="1"/>
      <p:bldP spid="10287" grpId="0" animBg="1"/>
      <p:bldP spid="10288" grpId="0" animBg="1"/>
      <p:bldP spid="10289" grpId="0" animBg="1"/>
      <p:bldP spid="10290" grpId="0" animBg="1"/>
      <p:bldP spid="10291" grpId="0" animBg="1"/>
      <p:bldP spid="10292" grpId="0" animBg="1"/>
      <p:bldP spid="10293" grpId="0" animBg="1"/>
      <p:bldP spid="10294" grpId="0" animBg="1"/>
      <p:bldP spid="10295" grpId="0" animBg="1"/>
      <p:bldP spid="10296" grpId="0" animBg="1"/>
      <p:bldP spid="10297" grpId="0" animBg="1"/>
      <p:bldP spid="10298" grpId="0" animBg="1"/>
      <p:bldP spid="10299" grpId="0" animBg="1"/>
      <p:bldP spid="10300" grpId="0" animBg="1"/>
      <p:bldP spid="10301" grpId="0" animBg="1"/>
      <p:bldP spid="10302" grpId="0" animBg="1"/>
      <p:bldP spid="10303" grpId="0" animBg="1"/>
      <p:bldP spid="10304" grpId="0" animBg="1"/>
      <p:bldP spid="10307" grpId="0" animBg="1"/>
      <p:bldP spid="10310" grpId="0" animBg="1"/>
      <p:bldP spid="10311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The expansion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200400"/>
            <a:ext cx="6934200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293" name="Group 5"/>
          <p:cNvGraphicFramePr>
            <a:graphicFrameLocks noGrp="1"/>
          </p:cNvGraphicFramePr>
          <p:nvPr/>
        </p:nvGraphicFramePr>
        <p:xfrm>
          <a:off x="6172200" y="1524000"/>
          <a:ext cx="26289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1776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31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23" name="Group 211"/>
          <p:cNvGraphicFramePr>
            <a:graphicFrameLocks noGrp="1"/>
          </p:cNvGraphicFramePr>
          <p:nvPr/>
        </p:nvGraphicFramePr>
        <p:xfrm>
          <a:off x="228600" y="2133600"/>
          <a:ext cx="17526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525" name="Picture 2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1828800"/>
            <a:ext cx="5943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50853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  <a:blipFill rotWithShape="0">
                <a:blip r:embed="rId2"/>
                <a:stretch>
                  <a:fillRect l="-2963" t="-26724" b="-405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The construction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200" dirty="0"/>
                  <a:t> looks a bit ad-hoc.</a:t>
                </a:r>
              </a:p>
              <a:p>
                <a:pPr marL="0" indent="0">
                  <a:buNone/>
                </a:pPr>
                <a:r>
                  <a:rPr lang="en-US" sz="2200" dirty="0"/>
                  <a:t>Still,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some properties </a:t>
                </a:r>
                <a:r>
                  <a:rPr lang="en-US" sz="2200" dirty="0"/>
                  <a:t>of it are known</a:t>
                </a:r>
                <a:r>
                  <a:rPr lang="pl-PL" sz="2200" dirty="0"/>
                  <a:t>:</a:t>
                </a:r>
                <a:endParaRPr lang="en-US" sz="2200" dirty="0"/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</a:t>
                </a:r>
                <a:r>
                  <a:rPr lang="en-US" sz="2200" dirty="0"/>
                  <a:t>output from an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are distributed so that they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affect six different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following round.</a:t>
                </a:r>
              </a:p>
              <a:p>
                <a:r>
                  <a:rPr lang="en-US" sz="2200" dirty="0"/>
                  <a:t>If an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output bit</a:t>
                </a:r>
                <a:r>
                  <a:rPr lang="en-US" sz="2200" dirty="0"/>
                  <a:t>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affects one of 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 middle input bits </a:t>
                </a:r>
                <a:r>
                  <a:rPr lang="en-US" sz="2200" dirty="0"/>
                  <a:t>to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(in the next round), then an output bit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cannot affect a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bit </a:t>
                </a:r>
                <a:r>
                  <a:rPr lang="en-US" sz="2200" dirty="0"/>
                  <a:t>of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six inputs</a:t>
                </a:r>
                <a:r>
                  <a:rPr lang="en-US" sz="2200" dirty="0"/>
                  <a:t> to two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(those not shared by any other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) are constructed from the outputs from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different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in the previous round. 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ten input bits to three </a:t>
                </a:r>
                <a:r>
                  <a:rPr lang="en-US" sz="2200" b="1" dirty="0" err="1">
                    <a:solidFill>
                      <a:srgbClr val="00B050"/>
                    </a:solidFill>
                  </a:rPr>
                  <a:t>neighbouring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from the two outer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and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from the middle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dirty="0"/>
                  <a:t>, are constructed from the outputs from all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previous round.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  <a:blipFill rotWithShape="0">
                <a:blip r:embed="rId3"/>
                <a:stretch>
                  <a:fillRect l="-963" t="-1529" r="-12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8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The substitution boxes</a:t>
            </a:r>
            <a:br>
              <a:rPr lang="en-US" sz="4000"/>
            </a:br>
            <a:r>
              <a:rPr lang="en-US" sz="4000"/>
              <a:t>(S-boxes)</a:t>
            </a:r>
          </a:p>
        </p:txBody>
      </p:sp>
      <p:graphicFrame>
        <p:nvGraphicFramePr>
          <p:cNvPr id="14957" name="Group 621"/>
          <p:cNvGraphicFramePr>
            <a:graphicFrameLocks noGrp="1"/>
          </p:cNvGraphicFramePr>
          <p:nvPr/>
        </p:nvGraphicFramePr>
        <p:xfrm>
          <a:off x="228600" y="2971800"/>
          <a:ext cx="8610600" cy="243840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0640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</a:t>
                      </a:r>
                      <a:r>
                        <a:rPr kumimoji="0" lang="en-US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Middle 4 bits of input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748" name="Rectangle 412"/>
          <p:cNvSpPr>
            <a:spLocks noChangeArrowheads="1"/>
          </p:cNvSpPr>
          <p:nvPr/>
        </p:nvSpPr>
        <p:spPr bwMode="auto">
          <a:xfrm>
            <a:off x="-1816100" y="5078413"/>
            <a:ext cx="361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/>
              <a:t>G</a:t>
            </a:r>
          </a:p>
        </p:txBody>
      </p:sp>
      <p:sp>
        <p:nvSpPr>
          <p:cNvPr id="14950" name="Text Box 614"/>
          <p:cNvSpPr txBox="1">
            <a:spLocks noChangeArrowheads="1"/>
          </p:cNvSpPr>
          <p:nvPr/>
        </p:nvSpPr>
        <p:spPr bwMode="auto">
          <a:xfrm>
            <a:off x="228600" y="1981200"/>
            <a:ext cx="312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000" dirty="0"/>
              <a:t>Example of an </a:t>
            </a:r>
            <a:r>
              <a:rPr lang="en-US" sz="2000" b="1" dirty="0">
                <a:solidFill>
                  <a:srgbClr val="7030A0"/>
                </a:solidFill>
              </a:rPr>
              <a:t>S-box</a:t>
            </a:r>
          </a:p>
        </p:txBody>
      </p:sp>
    </p:spTree>
    <p:extLst>
      <p:ext uri="{BB962C8B-B14F-4D97-AF65-F5344CB8AC3E}">
        <p14:creationId xmlns:p14="http://schemas.microsoft.com/office/powerpoint/2010/main" val="41960548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[1/2]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design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was controversial from the beginning (we discussed it </a:t>
            </a:r>
            <a:r>
              <a:rPr lang="pl-PL" dirty="0" err="1"/>
              <a:t>before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Responding to this the designers of </a:t>
            </a:r>
            <a:r>
              <a:rPr lang="en-US" b="1" dirty="0">
                <a:solidFill>
                  <a:srgbClr val="FF0000"/>
                </a:solidFill>
              </a:rPr>
              <a:t>DES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published the </a:t>
            </a:r>
            <a:r>
              <a:rPr lang="en-US" b="1" dirty="0">
                <a:solidFill>
                  <a:srgbClr val="0070C0"/>
                </a:solidFill>
              </a:rPr>
              <a:t>criteria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that they were using in this design:</a:t>
            </a:r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7030A0"/>
                </a:solidFill>
              </a:rPr>
              <a:t>S-box </a:t>
            </a:r>
            <a:r>
              <a:rPr lang="en-US" dirty="0"/>
              <a:t>is a </a:t>
            </a:r>
            <a:r>
              <a:rPr lang="en-US" b="1" dirty="0"/>
              <a:t>linear</a:t>
            </a:r>
            <a:r>
              <a:rPr lang="en-US" dirty="0"/>
              <a:t> or </a:t>
            </a:r>
            <a:r>
              <a:rPr lang="en-US" b="1" dirty="0"/>
              <a:t>afﬁne</a:t>
            </a:r>
            <a:r>
              <a:rPr lang="en-US" dirty="0"/>
              <a:t> function of the input. </a:t>
            </a:r>
          </a:p>
          <a:p>
            <a:r>
              <a:rPr lang="en-US" dirty="0"/>
              <a:t>Changing </a:t>
            </a:r>
            <a:r>
              <a:rPr lang="en-US" b="1" dirty="0">
                <a:solidFill>
                  <a:srgbClr val="0070C0"/>
                </a:solidFill>
              </a:rPr>
              <a:t>one bit </a:t>
            </a:r>
            <a:r>
              <a:rPr lang="en-US" dirty="0"/>
              <a:t>in the input to an </a:t>
            </a:r>
            <a:r>
              <a:rPr lang="en-US" b="1" dirty="0">
                <a:solidFill>
                  <a:srgbClr val="7030A0"/>
                </a:solidFill>
              </a:rPr>
              <a:t>S-box</a:t>
            </a:r>
            <a:r>
              <a:rPr lang="en-US" dirty="0"/>
              <a:t> results in changing at </a:t>
            </a:r>
            <a:r>
              <a:rPr lang="en-US" b="1" dirty="0">
                <a:solidFill>
                  <a:srgbClr val="0070C0"/>
                </a:solidFill>
              </a:rPr>
              <a:t>least two output bits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were chosen to </a:t>
            </a:r>
            <a:r>
              <a:rPr lang="en-US" dirty="0" err="1"/>
              <a:t>minimise</a:t>
            </a:r>
            <a:r>
              <a:rPr lang="en-US" dirty="0"/>
              <a:t> the difference between the number of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’s and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’s when any single </a:t>
            </a:r>
            <a:r>
              <a:rPr lang="pl-PL" dirty="0"/>
              <a:t>input </a:t>
            </a:r>
            <a:r>
              <a:rPr lang="en-US" dirty="0"/>
              <a:t>bit is held constant. </a:t>
            </a:r>
          </a:p>
        </p:txBody>
      </p:sp>
    </p:spTree>
    <p:extLst>
      <p:ext uri="{BB962C8B-B14F-4D97-AF65-F5344CB8AC3E}">
        <p14:creationId xmlns:p14="http://schemas.microsoft.com/office/powerpoint/2010/main" val="42066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7" y="161683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[2/2]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 that </a:t>
                </a:r>
                <a:endParaRPr lang="pl-PL" sz="2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and</a:t>
                </a: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𝟎𝟎𝟏𝟏𝟎𝟎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differ in at least two bits.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</a:t>
                </a:r>
                <a:r>
                  <a:rPr lang="pl-PL" sz="2200" dirty="0"/>
                  <a:t> </a:t>
                </a:r>
                <a:r>
                  <a:rPr lang="pl-PL" sz="2200" dirty="0" err="1"/>
                  <a:t>that</a:t>
                </a:r>
                <a:r>
                  <a:rPr lang="en-US" sz="2200" dirty="0"/>
                  <a:t> </a:t>
                </a:r>
                <a:endParaRPr lang="pl-PL" sz="22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𝒓𝒔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</a:t>
                </a:r>
                <a:endParaRPr lang="pl-PL" sz="2200" dirty="0"/>
              </a:p>
              <a:p>
                <a:pPr marL="0" indent="0">
                  <a:buNone/>
                </a:pPr>
                <a:r>
                  <a:rPr lang="pl-PL" sz="2200" dirty="0"/>
                  <a:t>   </a:t>
                </a:r>
                <a:r>
                  <a:rPr lang="en-US" sz="2200" dirty="0"/>
                  <a:t>for any binary values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If two different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en-US" sz="2200" dirty="0"/>
                  <a:t>-bit inputs to the ensemble of eight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:r>
                  <a:rPr lang="en-US" sz="2200" dirty="0"/>
                  <a:t>result in equal outputs, then there must be different inputs to at least three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it holds </a:t>
                </a:r>
                <a:r>
                  <a:rPr lang="pl-PL" sz="2200" dirty="0" err="1"/>
                  <a:t>that</a:t>
                </a:r>
                <a:r>
                  <a:rPr lang="pl-PL" sz="2200" dirty="0"/>
                  <a:t> </a:t>
                </a:r>
                <a:r>
                  <a:rPr lang="en-US" sz="2200" dirty="0"/>
                  <a:t>for any nonzero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200" dirty="0"/>
                  <a:t>-bit value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α</a:t>
                </a:r>
                <a:r>
                  <a:rPr lang="en-US" sz="2200" dirty="0"/>
                  <a:t>, and for any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/>
                  <a:t>-bit value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dirty="0"/>
                  <a:t>, that the number of solutions (for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200" dirty="0"/>
                  <a:t>) to the equation</a:t>
                </a:r>
                <a:endParaRPr lang="pl-PL" sz="2200" dirty="0"/>
              </a:p>
              <a:p>
                <a:pPr marL="0" indent="0" algn="ctr">
                  <a:buNone/>
                </a:pP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is at most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16</a:t>
                </a:r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  <a:blipFill rotWithShape="0">
                <a:blip r:embed="rId2"/>
                <a:stretch>
                  <a:fillRect l="-815" t="-13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/>
          <p:cNvSpPr/>
          <p:nvPr/>
        </p:nvSpPr>
        <p:spPr>
          <a:xfrm>
            <a:off x="2861534" y="6170539"/>
            <a:ext cx="5564353" cy="468632"/>
          </a:xfrm>
          <a:prstGeom prst="wedgeRectCallout">
            <a:avLst>
              <a:gd name="adj1" fmla="val 18127"/>
              <a:gd name="adj2" fmla="val -15197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makes the </a:t>
            </a:r>
            <a:r>
              <a:rPr lang="en-US" sz="2000" b="1" dirty="0"/>
              <a:t>differential cryptanalysis</a:t>
            </a:r>
            <a:r>
              <a:rPr lang="en-US" sz="2000" dirty="0"/>
              <a:t> harder</a:t>
            </a:r>
          </a:p>
        </p:txBody>
      </p:sp>
    </p:spTree>
    <p:extLst>
      <p:ext uri="{BB962C8B-B14F-4D97-AF65-F5344CB8AC3E}">
        <p14:creationId xmlns:p14="http://schemas.microsoft.com/office/powerpoint/2010/main" val="24808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DES</a:t>
            </a:r>
            <a:r>
              <a:rPr lang="pl-PL" dirty="0"/>
              <a:t> – the conclusion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2143116"/>
            <a:ext cx="8229600" cy="311468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lang="pl-PL" dirty="0"/>
              <a:t>The design of </a:t>
            </a:r>
            <a:r>
              <a:rPr lang="pl-PL" b="1" dirty="0"/>
              <a:t>DES</a:t>
            </a:r>
            <a:r>
              <a:rPr lang="pl-PL" dirty="0"/>
              <a:t> is extremally good.</a:t>
            </a:r>
          </a:p>
          <a:p>
            <a:r>
              <a:rPr lang="pl-PL" dirty="0"/>
              <a:t>The only weaknesses: </a:t>
            </a:r>
            <a:r>
              <a:rPr lang="pl-PL" b="1" dirty="0"/>
              <a:t>short key </a:t>
            </a:r>
            <a:r>
              <a:rPr lang="pl-PL" dirty="0"/>
              <a:t>and </a:t>
            </a:r>
            <a:r>
              <a:rPr lang="pl-PL" b="1" dirty="0"/>
              <a:t>block</a:t>
            </a:r>
            <a:r>
              <a:rPr lang="pl-PL" dirty="0"/>
              <a:t>.</a:t>
            </a:r>
          </a:p>
          <a:p>
            <a:r>
              <a:rPr lang="pl-PL" dirty="0"/>
              <a:t>Enormous impact on research in cr</a:t>
            </a:r>
            <a:r>
              <a:rPr lang="en-US" dirty="0"/>
              <a:t>y</a:t>
            </a:r>
            <a:r>
              <a:rPr lang="pl-PL" dirty="0"/>
              <a:t>ptography!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70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practical weakness of </a:t>
            </a:r>
            <a:r>
              <a:rPr lang="en-US" dirty="0" err="1"/>
              <a:t>Feistel</a:t>
            </a:r>
            <a:r>
              <a:rPr lang="en-US" dirty="0"/>
              <a:t>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05633"/>
            <a:ext cx="7886700" cy="3871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half of the message </a:t>
            </a:r>
            <a:r>
              <a:rPr lang="en-US" dirty="0"/>
              <a:t>is processed at one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Question</a:t>
            </a:r>
            <a:r>
              <a:rPr lang="en-US" dirty="0"/>
              <a:t>: Is there any alternative construction that does not have this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Yes! </a:t>
            </a:r>
            <a:r>
              <a:rPr lang="en-US" dirty="0"/>
              <a:t>(</a:t>
            </a:r>
            <a:r>
              <a:rPr lang="en-US" b="1" dirty="0"/>
              <a:t>substitution-permutation networks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26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41530" y="520566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4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596" y="357166"/>
            <a:ext cx="8286808" cy="9787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To prove security of a cryptographic scheme we need to show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/>
              <a:t>a lower bound on the computational complexity of some problem.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28596" y="1500174"/>
            <a:ext cx="8294299" cy="9787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In the “asymptotic setting” that would mean that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at least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we show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596" y="3541268"/>
            <a:ext cx="8286808" cy="6832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Does the implication in the other direction hold?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(that is: does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imply anything for cryptography?)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596" y="4612838"/>
            <a:ext cx="8286808" cy="3877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No!</a:t>
            </a:r>
            <a:r>
              <a:rPr lang="en-US" sz="2400" dirty="0"/>
              <a:t> (at least as far as we know)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38600" y="5486400"/>
            <a:ext cx="1676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/>
              <a:t>Therefore</a:t>
            </a:r>
            <a:r>
              <a:rPr lang="en-US" sz="2400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8596" y="5929330"/>
            <a:ext cx="8286808" cy="683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proving that an encryption scheme is secure is probably much harder than proving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 </a:t>
            </a:r>
            <a:r>
              <a:rPr lang="en-US" sz="2400" b="1" dirty="0">
                <a:solidFill>
                  <a:srgbClr val="FF0000"/>
                </a:solidFill>
              </a:rPr>
              <a:t>NP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2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Substitution-permutation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the ideas of </a:t>
            </a:r>
            <a:r>
              <a:rPr lang="en-US" b="1" dirty="0">
                <a:solidFill>
                  <a:srgbClr val="FF0000"/>
                </a:solidFill>
              </a:rPr>
              <a:t>Claude Shannon </a:t>
            </a:r>
            <a:r>
              <a:rPr lang="en-US" dirty="0"/>
              <a:t>(1916– 2001) from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1949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in </a:t>
            </a:r>
            <a:r>
              <a:rPr lang="en-US" b="1" dirty="0">
                <a:solidFill>
                  <a:srgbClr val="0070C0"/>
                </a:solidFill>
              </a:rPr>
              <a:t>AES (</a:t>
            </a:r>
            <a:r>
              <a:rPr lang="en-US" b="1" dirty="0" err="1">
                <a:solidFill>
                  <a:srgbClr val="0070C0"/>
                </a:solidFill>
              </a:rPr>
              <a:t>Rijndael</a:t>
            </a:r>
            <a:r>
              <a:rPr lang="en-US" b="1" dirty="0">
                <a:solidFill>
                  <a:srgbClr val="0070C0"/>
                </a:solidFill>
              </a:rPr>
              <a:t>), 3-Way, SAFER, SHARK, Square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https://upload.wikimedia.org/wikipedia/en/2/2f/Claude_Elwood_Shannon_(1916-200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1376511" cy="19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7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Advanced Encryption Standard (AES)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8736"/>
            <a:ext cx="6257940" cy="5000660"/>
          </a:xfr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anchor="ctr" anchorCtr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Competition for </a:t>
            </a:r>
            <a:r>
              <a:rPr lang="en-US" sz="2400" b="1" dirty="0"/>
              <a:t>AES</a:t>
            </a:r>
            <a:r>
              <a:rPr lang="en-US" sz="2400" dirty="0"/>
              <a:t> announced in </a:t>
            </a:r>
            <a:r>
              <a:rPr lang="en-US" sz="2400" b="1" dirty="0">
                <a:solidFill>
                  <a:srgbClr val="7030A0"/>
                </a:solidFill>
              </a:rPr>
              <a:t>January 1997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by the US </a:t>
            </a:r>
            <a:r>
              <a:rPr lang="en-US" sz="2400" b="1" dirty="0"/>
              <a:t>National Institute of Standards and Technology</a:t>
            </a:r>
            <a:r>
              <a:rPr lang="en-US" sz="2400" dirty="0"/>
              <a:t> (NIST)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15</a:t>
            </a:r>
            <a:r>
              <a:rPr lang="en-US" sz="2400" dirty="0"/>
              <a:t> ciphers submitted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5</a:t>
            </a:r>
            <a:r>
              <a:rPr lang="en-US" sz="2400" dirty="0"/>
              <a:t> finalists: </a:t>
            </a:r>
            <a:r>
              <a:rPr lang="en-US" sz="2400" b="1" dirty="0">
                <a:solidFill>
                  <a:srgbClr val="0070C0"/>
                </a:solidFill>
              </a:rPr>
              <a:t>MARS, RC6, </a:t>
            </a:r>
            <a:r>
              <a:rPr lang="en-US" sz="2400" b="1" dirty="0" err="1">
                <a:solidFill>
                  <a:srgbClr val="0070C0"/>
                </a:solidFill>
              </a:rPr>
              <a:t>Rijndael</a:t>
            </a:r>
            <a:r>
              <a:rPr lang="en-US" sz="2400" b="1" dirty="0">
                <a:solidFill>
                  <a:srgbClr val="0070C0"/>
                </a:solidFill>
              </a:rPr>
              <a:t>, Serpent</a:t>
            </a:r>
            <a:r>
              <a:rPr lang="en-US" sz="2400" dirty="0"/>
              <a:t>, and </a:t>
            </a:r>
            <a:r>
              <a:rPr lang="en-US" sz="2400" b="1" dirty="0" err="1">
                <a:solidFill>
                  <a:srgbClr val="0070C0"/>
                </a:solidFill>
              </a:rPr>
              <a:t>Twofish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October 2, 2000</a:t>
            </a:r>
            <a:r>
              <a:rPr lang="en-US" sz="2400" dirty="0"/>
              <a:t>: </a:t>
            </a:r>
            <a:r>
              <a:rPr lang="en-US" sz="2400" b="1" dirty="0" err="1">
                <a:solidFill>
                  <a:srgbClr val="0070C0"/>
                </a:solidFill>
              </a:rPr>
              <a:t>Rijandel</a:t>
            </a:r>
            <a:r>
              <a:rPr lang="en-US" sz="2400" dirty="0"/>
              <a:t> selected as the winner.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November 26, 2001</a:t>
            </a:r>
            <a:r>
              <a:rPr lang="en-US" sz="2400" dirty="0"/>
              <a:t>: </a:t>
            </a:r>
            <a:r>
              <a:rPr lang="en-US" sz="2400" b="1" dirty="0"/>
              <a:t>AES</a:t>
            </a:r>
            <a:r>
              <a:rPr lang="en-US" sz="2400" dirty="0"/>
              <a:t> becomes an official standard.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Authors : </a:t>
            </a:r>
            <a:r>
              <a:rPr lang="en-US" sz="2400" b="1" dirty="0">
                <a:solidFill>
                  <a:srgbClr val="009900"/>
                </a:solidFill>
              </a:rPr>
              <a:t>Vincent </a:t>
            </a:r>
            <a:r>
              <a:rPr lang="en-US" sz="2400" b="1" dirty="0" err="1">
                <a:solidFill>
                  <a:srgbClr val="009900"/>
                </a:solidFill>
              </a:rPr>
              <a:t>Rijmen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9900"/>
                </a:solidFill>
              </a:rPr>
              <a:t>Joan </a:t>
            </a:r>
            <a:r>
              <a:rPr lang="en-US" sz="2400" b="1" dirty="0" err="1">
                <a:solidFill>
                  <a:srgbClr val="009900"/>
                </a:solidFill>
              </a:rPr>
              <a:t>Daemen</a:t>
            </a:r>
            <a:r>
              <a:rPr lang="en-US" sz="2400" dirty="0"/>
              <a:t> (from Belgium)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Key sizes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, </a:t>
            </a:r>
            <a:r>
              <a:rPr lang="en-US" sz="2400" b="1" dirty="0"/>
              <a:t>192</a:t>
            </a:r>
            <a:r>
              <a:rPr lang="en-US" sz="2400" dirty="0"/>
              <a:t> or </a:t>
            </a:r>
            <a:r>
              <a:rPr lang="en-US" sz="2400" b="1" dirty="0"/>
              <a:t>256</a:t>
            </a:r>
            <a:r>
              <a:rPr lang="en-US" sz="2400" dirty="0"/>
              <a:t> bit, </a:t>
            </a:r>
            <a:r>
              <a:rPr lang="en-US" sz="2400" b="1" dirty="0">
                <a:solidFill>
                  <a:srgbClr val="7030A0"/>
                </a:solidFill>
              </a:rPr>
              <a:t>block size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 bits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3325" t="18536" r="21052" b="20152"/>
          <a:stretch>
            <a:fillRect/>
          </a:stretch>
        </p:blipFill>
        <p:spPr bwMode="auto">
          <a:xfrm>
            <a:off x="7143768" y="4071942"/>
            <a:ext cx="1623261" cy="225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r="25742" b="24285"/>
          <a:stretch>
            <a:fillRect/>
          </a:stretch>
        </p:blipFill>
        <p:spPr bwMode="auto">
          <a:xfrm>
            <a:off x="7143768" y="1593042"/>
            <a:ext cx="1643074" cy="217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63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17770"/>
            <a:ext cx="8229600" cy="743769"/>
          </a:xfrm>
        </p:spPr>
        <p:txBody>
          <a:bodyPr>
            <a:normAutofit fontScale="90000"/>
          </a:bodyPr>
          <a:lstStyle/>
          <a:p>
            <a:pPr>
              <a:spcBef>
                <a:spcPct val="20000"/>
              </a:spcBef>
              <a:defRPr/>
            </a:pPr>
            <a:r>
              <a:rPr lang="en-US" dirty="0"/>
              <a:t>Substitution-permutation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396412" y="1854196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6424597" y="15624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6424597" y="2233636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4685326" y="188211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4696721" y="3273108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4667752" y="539489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6566445" y="4330249"/>
            <a:ext cx="362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FF0000"/>
                </a:solidFill>
              </a:rPr>
              <a:t>...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6436657" y="29579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419328" y="3253208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6436657" y="365979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Down Arrow 59"/>
          <p:cNvSpPr/>
          <p:nvPr/>
        </p:nvSpPr>
        <p:spPr>
          <a:xfrm>
            <a:off x="6436657" y="511553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26564" y="5394897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6436656" y="5834044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simply: </a:t>
                </a:r>
              </a:p>
              <a:p>
                <a:pPr algn="ctr"/>
                <a:r>
                  <a:rPr lang="en-US" sz="2000" b="1" dirty="0" err="1">
                    <a:solidFill>
                      <a:srgbClr val="FF0000"/>
                    </a:solidFill>
                  </a:rPr>
                  <a:t>AddRoundKey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  <a:blipFill rotWithShape="0"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 Box 5"/>
              <p:cNvSpPr txBox="1">
                <a:spLocks noChangeArrowheads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AutoShape 9"/>
          <p:cNvSpPr>
            <a:spLocks noChangeArrowheads="1"/>
          </p:cNvSpPr>
          <p:nvPr/>
        </p:nvSpPr>
        <p:spPr bwMode="auto">
          <a:xfrm rot="5400000">
            <a:off x="1058221" y="328833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8" name="AutoShape 10"/>
          <p:cNvSpPr>
            <a:spLocks noChangeArrowheads="1"/>
          </p:cNvSpPr>
          <p:nvPr/>
        </p:nvSpPr>
        <p:spPr bwMode="auto">
          <a:xfrm rot="-24587433">
            <a:off x="1396359" y="293908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9" name="AutoShape 11"/>
          <p:cNvSpPr>
            <a:spLocks noChangeArrowheads="1"/>
          </p:cNvSpPr>
          <p:nvPr/>
        </p:nvSpPr>
        <p:spPr bwMode="auto">
          <a:xfrm rot="-44388809">
            <a:off x="1758309" y="3751880"/>
            <a:ext cx="2274887" cy="260350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0" name="AutoShape 12"/>
          <p:cNvSpPr>
            <a:spLocks noChangeArrowheads="1"/>
          </p:cNvSpPr>
          <p:nvPr/>
        </p:nvSpPr>
        <p:spPr bwMode="auto">
          <a:xfrm rot="-19978022">
            <a:off x="1607496" y="474248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" name="Text Box 13"/>
          <p:cNvSpPr txBox="1">
            <a:spLocks noChangeArrowheads="1"/>
          </p:cNvSpPr>
          <p:nvPr/>
        </p:nvSpPr>
        <p:spPr bwMode="auto">
          <a:xfrm>
            <a:off x="801025" y="385507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802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6" grpId="0" animBg="1"/>
      <p:bldP spid="27" grpId="0" animBg="1"/>
      <p:bldP spid="32" grpId="0"/>
      <p:bldP spid="48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3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473008" y="1120846"/>
            <a:ext cx="4536920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9512" y="1119862"/>
            <a:ext cx="4146147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</p:spPr>
            <p:txBody>
              <a:bodyPr>
                <a:noAutofit/>
              </a:bodyPr>
              <a:lstStyle/>
              <a:p>
                <a:r>
                  <a:rPr lang="en-US" sz="3000" dirty="0"/>
                  <a:t>To invert: invert the order and 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000" dirty="0"/>
                  <a:t> instead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  <a:blipFill rotWithShape="0">
                <a:blip r:embed="rId3"/>
                <a:stretch>
                  <a:fillRect l="-1582" t="-19318" r="-1513" b="-32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3"/>
              <p:cNvSpPr txBox="1">
                <a:spLocks noChangeArrowheads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5"/>
              <p:cNvSpPr txBox="1">
                <a:spLocks noChangeArrowheads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2"/>
              <p:cNvSpPr txBox="1">
                <a:spLocks noChangeArrowheads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1"/>
              <p:cNvSpPr txBox="1">
                <a:spLocks noChangeArrowheads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827257" y="201365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746754" y="17219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2746754" y="239309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1116171" y="204156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1127566" y="343256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5" name="AutoShape 56"/>
          <p:cNvSpPr>
            <a:spLocks noChangeArrowheads="1"/>
          </p:cNvSpPr>
          <p:nvPr/>
        </p:nvSpPr>
        <p:spPr bwMode="auto">
          <a:xfrm>
            <a:off x="1098597" y="555435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>
            <a:off x="2758814" y="31174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50173" y="341266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>
          <a:xfrm>
            <a:off x="2758814" y="381925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/>
          <p:cNvSpPr/>
          <p:nvPr/>
        </p:nvSpPr>
        <p:spPr>
          <a:xfrm>
            <a:off x="2758814" y="527499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57409" y="555435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2758813" y="59935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1"/>
              <p:cNvSpPr txBox="1">
                <a:spLocks noChangeArrowheads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/>
                  <a:t>outp</a:t>
                </a:r>
                <a:r>
                  <a:rPr lang="pl-PL" b="1" dirty="0" err="1"/>
                  <a:t>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2"/>
              <p:cNvSpPr txBox="1">
                <a:spLocks noChangeArrowheads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487891" y="202931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 rot="10800000">
            <a:off x="6350014" y="17375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/>
          <p:cNvSpPr/>
          <p:nvPr/>
        </p:nvSpPr>
        <p:spPr>
          <a:xfrm rot="10800000">
            <a:off x="6350014" y="240875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own Arrow 32"/>
          <p:cNvSpPr/>
          <p:nvPr/>
        </p:nvSpPr>
        <p:spPr>
          <a:xfrm rot="10800000">
            <a:off x="6362074" y="31330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10807" y="342832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/>
          <p:cNvSpPr/>
          <p:nvPr/>
        </p:nvSpPr>
        <p:spPr>
          <a:xfrm rot="10800000">
            <a:off x="6362074" y="383491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Down Arrow 37"/>
          <p:cNvSpPr/>
          <p:nvPr/>
        </p:nvSpPr>
        <p:spPr>
          <a:xfrm rot="10800000">
            <a:off x="6362074" y="52292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18043" y="557001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 rot="10800000">
            <a:off x="6362073" y="600916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3945641" y="6317170"/>
            <a:ext cx="1405708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53"/>
              <p:cNvSpPr txBox="1">
                <a:spLocks noChangeArrowheads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55"/>
              <p:cNvSpPr txBox="1">
                <a:spLocks noChangeArrowheads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52"/>
              <p:cNvSpPr txBox="1">
                <a:spLocks noChangeArrowheads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56"/>
          <p:cNvSpPr>
            <a:spLocks noChangeArrowheads="1"/>
          </p:cNvSpPr>
          <p:nvPr/>
        </p:nvSpPr>
        <p:spPr bwMode="auto">
          <a:xfrm rot="10800000">
            <a:off x="7605923" y="205722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7" name="AutoShape 56"/>
          <p:cNvSpPr>
            <a:spLocks noChangeArrowheads="1"/>
          </p:cNvSpPr>
          <p:nvPr/>
        </p:nvSpPr>
        <p:spPr bwMode="auto">
          <a:xfrm rot="10800000">
            <a:off x="7617318" y="344822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8" name="AutoShape 56"/>
          <p:cNvSpPr>
            <a:spLocks noChangeArrowheads="1"/>
          </p:cNvSpPr>
          <p:nvPr/>
        </p:nvSpPr>
        <p:spPr bwMode="auto">
          <a:xfrm rot="10800000">
            <a:off x="7588349" y="557001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11230" y="1145253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0" y="1145253"/>
                <a:ext cx="495649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492973" y="1180368"/>
                <a:ext cx="858376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3" y="1180368"/>
                <a:ext cx="858376" cy="53296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6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5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56"/>
          <p:cNvSpPr>
            <a:spLocks noChangeArrowheads="1"/>
          </p:cNvSpPr>
          <p:nvPr/>
        </p:nvSpPr>
        <p:spPr bwMode="auto">
          <a:xfrm rot="5400000">
            <a:off x="4506074" y="4951877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A construction of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  <a:blipFill rotWithShape="0">
                <a:blip r:embed="rId2"/>
                <a:stretch>
                  <a:fillRect l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>
                <a:spLocks noChangeArrowheads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/>
          <p:cNvSpPr/>
          <p:nvPr/>
        </p:nvSpPr>
        <p:spPr>
          <a:xfrm>
            <a:off x="3275160" y="2478610"/>
            <a:ext cx="648072" cy="1148762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>
            <a:off x="3301130" y="4428095"/>
            <a:ext cx="648072" cy="1080120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804310" y="2890828"/>
            <a:ext cx="143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substitution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04310" y="4764129"/>
            <a:ext cx="1496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</a:t>
            </a:r>
          </a:p>
        </p:txBody>
      </p:sp>
      <p:sp>
        <p:nvSpPr>
          <p:cNvPr id="42" name="AutoShape 56"/>
          <p:cNvSpPr>
            <a:spLocks noChangeArrowheads="1"/>
          </p:cNvSpPr>
          <p:nvPr/>
        </p:nvSpPr>
        <p:spPr bwMode="auto">
          <a:xfrm rot="5400000">
            <a:off x="4517587" y="2974799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1" grpId="0" animBg="1"/>
      <p:bldP spid="32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4061" y="827736"/>
            <a:ext cx="4040795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5536" y="836712"/>
            <a:ext cx="4099184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How to 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  <a:blipFill rotWithShape="0">
                <a:blip r:embed="rId2"/>
                <a:stretch>
                  <a:fillRect t="-65625" b="-10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88309" y="5937426"/>
            <a:ext cx="1643171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utoShape 56"/>
          <p:cNvSpPr>
            <a:spLocks noChangeArrowheads="1"/>
          </p:cNvSpPr>
          <p:nvPr/>
        </p:nvSpPr>
        <p:spPr bwMode="auto">
          <a:xfrm rot="5400000">
            <a:off x="1694618" y="4907149"/>
            <a:ext cx="1649488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6"/>
              <p:cNvSpPr>
                <a:spLocks noChangeArrowheads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6"/>
              <p:cNvSpPr>
                <a:spLocks noChangeArrowheads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utoShape 56"/>
          <p:cNvSpPr>
            <a:spLocks noChangeArrowheads="1"/>
          </p:cNvSpPr>
          <p:nvPr/>
        </p:nvSpPr>
        <p:spPr bwMode="auto">
          <a:xfrm rot="5400000">
            <a:off x="1680129" y="2666597"/>
            <a:ext cx="1632880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utoShape 56"/>
          <p:cNvSpPr>
            <a:spLocks noChangeArrowheads="1"/>
          </p:cNvSpPr>
          <p:nvPr/>
        </p:nvSpPr>
        <p:spPr bwMode="auto">
          <a:xfrm rot="16200000">
            <a:off x="6060558" y="4856903"/>
            <a:ext cx="161935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6"/>
              <p:cNvSpPr>
                <a:spLocks noChangeArrowheads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6"/>
              <p:cNvSpPr>
                <a:spLocks noChangeArrowheads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6"/>
              <p:cNvSpPr>
                <a:spLocks noChangeArrowheads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utoShape 56"/>
          <p:cNvSpPr>
            <a:spLocks noChangeArrowheads="1"/>
          </p:cNvSpPr>
          <p:nvPr/>
        </p:nvSpPr>
        <p:spPr bwMode="auto">
          <a:xfrm rot="16200000">
            <a:off x="6065548" y="2666598"/>
            <a:ext cx="1632879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3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8" grpId="0" animBg="1"/>
      <p:bldP spid="55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AES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  <a:blipFill rotWithShape="0">
                <a:blip r:embed="rId3"/>
                <a:stretch>
                  <a:fillRect l="-3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/>
                  <a:t> is represented as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-matrix of bytes.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  <a:blipFill rotWithShape="0">
                <a:blip r:embed="rId4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9535649"/>
                  </p:ext>
                </p:extLst>
              </p:nvPr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6557" r="-3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6557" r="-2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6557" r="-1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6557" r="-9639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106557" r="-3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106557" r="-2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106557" r="-1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106557" r="-9639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20655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20655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20655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20655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30655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30655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30655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30655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859602" y="4257528"/>
            <a:ext cx="947655" cy="690395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891184" y="4206682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5392095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6886909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 byte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 rot="16200000">
            <a:off x="2569773" y="4656835"/>
            <a:ext cx="504056" cy="2095215"/>
          </a:xfrm>
          <a:prstGeom prst="leftBrace">
            <a:avLst>
              <a:gd name="adj1" fmla="val 3394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r="-19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4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02" y="260648"/>
            <a:ext cx="8229600" cy="1143000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96952"/>
            <a:ext cx="8229600" cy="35612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transformation needs to be </a:t>
            </a:r>
            <a:r>
              <a:rPr lang="en-US" b="1" dirty="0">
                <a:solidFill>
                  <a:srgbClr val="0070C0"/>
                </a:solidFill>
              </a:rPr>
              <a:t>invertible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On the other hand</a:t>
            </a:r>
            <a:r>
              <a:rPr lang="en-US" dirty="0"/>
              <a:t>: it cannot be “too simple”.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AES</a:t>
            </a:r>
            <a:r>
              <a:rPr lang="en-US" dirty="0"/>
              <a:t> idea: use </a:t>
            </a:r>
            <a:r>
              <a:rPr lang="en-US" b="1" dirty="0">
                <a:solidFill>
                  <a:srgbClr val="FF0000"/>
                </a:solidFill>
              </a:rPr>
              <a:t>finite field algebra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72A7-960F-4880-A220-FBE8B605FF4D}" type="slidenum">
              <a:rPr lang="it-IT"/>
              <a:pPr/>
              <a:t>158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81" name="Rectangle 5"/>
              <p:cNvSpPr>
                <a:spLocks noChangeArrowheads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solidFill>
                <a:schemeClr val="bg2"/>
              </a:solidFill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457200" anchor="ctr"/>
              <a:lstStyle/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closure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 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identity</a:t>
                </a:r>
                <a:r>
                  <a:rPr lang="en-GB" sz="2200" b="1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such that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inverse of</a:t>
                </a:r>
                <a:r>
                  <a:rPr lang="en-GB" sz="2200" dirty="0">
                    <a:cs typeface="Arial" pitchFamily="34" charset="0"/>
                  </a:rPr>
                  <a:t>, that is an element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 such that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𝒆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associativity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𝒌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 = 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commutativity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8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37748"/>
            <a:ext cx="7772400" cy="836613"/>
          </a:xfrm>
        </p:spPr>
        <p:txBody>
          <a:bodyPr/>
          <a:lstStyle/>
          <a:p>
            <a:r>
              <a:rPr lang="en-GB" dirty="0"/>
              <a:t>Groups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A </a:t>
                </a:r>
                <a:r>
                  <a:rPr lang="en-GB" sz="2400" b="1" dirty="0">
                    <a:solidFill>
                      <a:srgbClr val="0070C0"/>
                    </a:solidFill>
                  </a:rPr>
                  <a:t>group</a:t>
                </a:r>
                <a:r>
                  <a:rPr lang="en-GB" sz="2400" dirty="0"/>
                  <a:t> is a set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GB" sz="2400" dirty="0"/>
                  <a:t> along with a binary operation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2400" dirty="0">
                    <a:cs typeface="Arial" pitchFamily="34" charset="0"/>
                  </a:rPr>
                  <a:t> such that</a:t>
                </a:r>
                <a:r>
                  <a:rPr lang="pl-PL" sz="2400" dirty="0">
                    <a:cs typeface="Arial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781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  <a:blipFill rotWithShape="0">
                <a:blip r:embed="rId4"/>
                <a:stretch>
                  <a:fillRect l="-1020" t="-15476" b="-119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80" name="AutoShape 4"/>
          <p:cNvSpPr>
            <a:spLocks noChangeArrowheads="1"/>
          </p:cNvSpPr>
          <p:nvPr/>
        </p:nvSpPr>
        <p:spPr bwMode="auto">
          <a:xfrm>
            <a:off x="2994660" y="6021389"/>
            <a:ext cx="5825491" cy="619124"/>
          </a:xfrm>
          <a:prstGeom prst="wedgeRectCallout">
            <a:avLst>
              <a:gd name="adj1" fmla="val -19701"/>
              <a:gd name="adj2" fmla="val -86865"/>
            </a:avLst>
          </a:prstGeom>
          <a:solidFill>
            <a:srgbClr val="E9F7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en-GB" sz="2400" i="0" dirty="0"/>
              <a:t>if this holds, the group is called </a:t>
            </a:r>
            <a:r>
              <a:rPr lang="en-GB" sz="2400" b="1" i="0" dirty="0" err="1">
                <a:solidFill>
                  <a:srgbClr val="0070C0"/>
                </a:solidFill>
              </a:rPr>
              <a:t>abelian</a:t>
            </a:r>
            <a:endParaRPr lang="en-US" sz="2400" b="1" i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4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 build="p" animBg="1"/>
      <p:bldP spid="178180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24D-4508-409E-BDE0-21A6A2B55BAC}" type="slidenum">
              <a:rPr lang="it-IT"/>
              <a:pPr/>
              <a:t>159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252" name="Rectangle 4"/>
              <p:cNvSpPr>
                <a:spLocks noChangeArrowheads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additive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with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+⋯ + 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times) is denoted with</a:t>
                </a:r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𝒏𝒈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8125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253" name="Rectangle 5"/>
              <p:cNvSpPr>
                <a:spLocks noChangeArrowheads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multiplicative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×</m:t>
                    </m:r>
                  </m:oMath>
                </a14:m>
                <a:r>
                  <a:rPr lang="en-US" sz="2800" dirty="0"/>
                  <a:t>”</a:t>
                </a:r>
                <a:r>
                  <a:rPr lang="pl-PL" sz="2800" dirty="0"/>
                  <a:t> </a:t>
                </a:r>
                <a:r>
                  <a:rPr lang="pl-PL" sz="2800" dirty="0" err="1"/>
                  <a:t>or</a:t>
                </a:r>
                <a:r>
                  <a:rPr lang="pl-PL" sz="2800" dirty="0"/>
                  <a:t>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GB" sz="2800" dirty="0"/>
                  <a:t>”,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sometimes we write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𝒈𝒉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instead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2400" dirty="0"/>
                  <a:t>or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times)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baseline="30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denoted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8125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728" y="5746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Additive/multiplicative notation</a:t>
            </a:r>
            <a:endParaRPr lang="en-US" dirty="0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028" y="981055"/>
            <a:ext cx="8062912" cy="561996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GB" sz="2800" b="1" dirty="0">
                <a:solidFill>
                  <a:srgbClr val="FF0000"/>
                </a:solidFill>
              </a:rPr>
              <a:t>Convention</a:t>
            </a:r>
            <a:r>
              <a:rPr lang="en-GB" sz="2800" dirty="0">
                <a:solidFill>
                  <a:srgbClr val="FF0000"/>
                </a:solidFill>
              </a:rPr>
              <a:t>:</a:t>
            </a:r>
            <a:endParaRPr lang="en-GB" sz="2400" dirty="0"/>
          </a:p>
          <a:p>
            <a:pPr lvl="1">
              <a:lnSpc>
                <a:spcPct val="80000"/>
              </a:lnSpc>
              <a:buFontTx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986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build="p" bldLvl="2" animBg="1"/>
      <p:bldP spid="181253" grpId="0" build="p" bldLvl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What can we prove?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1500174"/>
            <a:ext cx="8229600" cy="1643074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We can prove conditional results.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That is, we can show theorems of a type: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786446" y="3786190"/>
            <a:ext cx="2373313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scheme </a:t>
            </a:r>
            <a:r>
              <a:rPr lang="en-US" sz="2000" b="1" dirty="0">
                <a:solidFill>
                  <a:srgbClr val="FF0000"/>
                </a:solidFill>
              </a:rPr>
              <a:t>Y</a:t>
            </a:r>
            <a:r>
              <a:rPr lang="en-US" sz="2000" b="0" dirty="0">
                <a:solidFill>
                  <a:schemeClr val="tx1"/>
                </a:solidFill>
              </a:rPr>
              <a:t> is secure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219200" y="5715000"/>
            <a:ext cx="2397125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1214414" y="3429000"/>
            <a:ext cx="2373313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assumption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800000"/>
                </a:solidFill>
              </a:rPr>
              <a:t>”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5867400" y="5502269"/>
            <a:ext cx="228600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6858016" y="4643446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pic>
        <p:nvPicPr>
          <p:cNvPr id="57354" name="Picture 10" descr="MCj0429827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762000"/>
            <a:ext cx="1163638" cy="1422400"/>
          </a:xfrm>
          <a:prstGeom prst="rect">
            <a:avLst/>
          </a:prstGeom>
          <a:noFill/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214546" y="4857760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73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  <p:bldP spid="57349" grpId="0" animBg="1"/>
      <p:bldP spid="57350" grpId="0" animBg="1"/>
      <p:bldP spid="57351" grpId="0" animBg="1"/>
      <p:bldP spid="57352" grpId="0" animBg="1"/>
      <p:bldP spid="11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,+,×)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7030A0"/>
                    </a:solidFill>
                  </a:rPr>
                  <a:t>field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if 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an </a:t>
                </a:r>
                <a:r>
                  <a:rPr lang="en-US" b="1" dirty="0">
                    <a:solidFill>
                      <a:srgbClr val="0070C0"/>
                    </a:solidFill>
                  </a:rPr>
                  <a:t>additive group</a:t>
                </a:r>
                <a:r>
                  <a:rPr lang="en-US" dirty="0"/>
                  <a:t> with </a:t>
                </a:r>
                <a:r>
                  <a:rPr lang="en-US" b="1" dirty="0">
                    <a:solidFill>
                      <a:srgbClr val="00B050"/>
                    </a:solidFill>
                  </a:rPr>
                  <a:t>neutral element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br>
                  <a:rPr lang="en-US" b="1" dirty="0">
                    <a:solidFill>
                      <a:srgbClr val="FF0000"/>
                    </a:solidFill>
                  </a:rPr>
                </a:b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multiplicative group</a:t>
                </a:r>
                <a:br>
                  <a:rPr lang="en-US" b="1" dirty="0">
                    <a:solidFill>
                      <a:srgbClr val="0070C0"/>
                    </a:solidFill>
                  </a:rPr>
                </a:b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0070C0"/>
                    </a:solidFill>
                  </a:rPr>
                  <a:t>Distributivity</a:t>
                </a:r>
                <a:r>
                  <a:rPr lang="en-US" b="1" dirty="0">
                    <a:solidFill>
                      <a:srgbClr val="0070C0"/>
                    </a:solidFill>
                  </a:rPr>
                  <a:t> of multiplication over addition</a:t>
                </a:r>
                <a:r>
                  <a:rPr lang="en-US" dirty="0"/>
                  <a:t>:</a:t>
                </a:r>
              </a:p>
              <a:p>
                <a:pPr marL="400050" lvl="1" indent="0">
                  <a:buNone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11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45" y="159386"/>
            <a:ext cx="8401050" cy="1325563"/>
          </a:xfrm>
        </p:spPr>
        <p:txBody>
          <a:bodyPr>
            <a:normAutofit/>
          </a:bodyPr>
          <a:lstStyle/>
          <a:p>
            <a:r>
              <a:rPr lang="en-US" dirty="0"/>
              <a:t>How to define a “field over bytes”?</a:t>
            </a:r>
            <a:endParaRPr 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very simple additive group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,+)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Extremely efficient to implement.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5392663" y="4147939"/>
            <a:ext cx="914400" cy="612648"/>
          </a:xfrm>
          <a:prstGeom prst="wedgeRectCallout">
            <a:avLst>
              <a:gd name="adj1" fmla="val -8480"/>
              <a:gd name="adj2" fmla="val -972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xor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2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How to extend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sz="4000" dirty="0"/>
                  <a:t> to a field?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  <a:blipFill rotWithShape="0">
                <a:blip r:embed="rId2"/>
                <a:stretch>
                  <a:fillRect l="-25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“</a:t>
                </a:r>
                <a:r>
                  <a:rPr lang="en-US" b="1" dirty="0">
                    <a:solidFill>
                      <a:srgbClr val="7030A0"/>
                    </a:solidFill>
                  </a:rPr>
                  <a:t>Galois fields</a:t>
                </a:r>
                <a:r>
                  <a:rPr lang="en-US" dirty="0"/>
                  <a:t>”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Represent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represented 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Observe</a:t>
                </a:r>
                <a:r>
                  <a:rPr lang="en-US" dirty="0"/>
                  <a:t>: this is the same as the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xor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operation on bits.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  <a:blipFill>
                <a:blip r:embed="rId3"/>
                <a:stretch>
                  <a:fillRect l="-1333" t="-28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/>
              <a:t>How to multiply?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Suppose:</a:t>
                </a: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max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How to reduce this degree?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Take an </a:t>
                </a:r>
                <a:r>
                  <a:rPr lang="en-US" b="1" dirty="0">
                    <a:solidFill>
                      <a:srgbClr val="0070C0"/>
                    </a:solidFill>
                  </a:rPr>
                  <a:t>irreducible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and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br>
                  <a:rPr lang="en-US" b="1" dirty="0">
                    <a:solidFill>
                      <a:srgbClr val="00B050"/>
                    </a:solidFill>
                  </a:rPr>
                </a:br>
                <a:r>
                  <a:rPr lang="en-US" b="1" dirty="0">
                    <a:solidFill>
                      <a:srgbClr val="00B050"/>
                    </a:solidFill>
                  </a:rPr>
                  <a:t>Define: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pl-PL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Fact from algebra</a:t>
                </a:r>
                <a:r>
                  <a:rPr lang="en-US" dirty="0"/>
                  <a:t>: this defines a field.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  <a:blipFill>
                <a:blip r:embed="rId2"/>
                <a:stretch>
                  <a:fillRect l="-1111" t="-2720" b="-6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do not exits non-constant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AES uses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the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  <a:blipFill rotWithShape="0">
                <a:blip r:embed="rId2"/>
                <a:stretch>
                  <a:fillRect l="-1852" t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6352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52" y="48073"/>
            <a:ext cx="7886700" cy="1325563"/>
          </a:xfrm>
        </p:spPr>
        <p:txBody>
          <a:bodyPr/>
          <a:lstStyle/>
          <a:p>
            <a:r>
              <a:rPr lang="en-US" dirty="0"/>
              <a:t>First step of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Invert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(in the multiplicative group of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).</a:t>
                </a:r>
              </a:p>
              <a:p>
                <a:pPr marL="0" indent="0">
                  <a:buNone/>
                </a:pPr>
                <a:r>
                  <a:rPr lang="en-US" sz="2800" dirty="0"/>
                  <a:t>Convention: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dirty="0"/>
                  <a:t>. 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  <a:blipFill rotWithShape="0">
                <a:blip r:embed="rId2"/>
                <a:stretch>
                  <a:fillRect l="-1421" t="-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803244"/>
                  </p:ext>
                </p:extLst>
              </p:nvPr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6557" r="-1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6557" r="-9639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104839" r="-1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104839" r="-9639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20819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20819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30819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30819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4111047" y="327057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52570"/>
                  </p:ext>
                </p:extLst>
              </p:nvPr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250" r="-3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250" r="-2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6250" r="-1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6250" r="-9639" b="-31562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7937" r="-3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7937" r="-2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107937" r="-1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107937" r="-9639" b="-22063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4688" r="-3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4688" r="-2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204688" r="-1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204688" r="-9639" b="-117188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9524" r="-3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9524" r="-2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309524" r="-1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309524" r="-9639" b="-190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57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490066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can look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400" dirty="0"/>
                  <a:t> as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linear space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AES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defines the following affine transformation: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  <a:blipFill rotWithShape="0">
                <a:blip r:embed="rId2"/>
                <a:stretch>
                  <a:fillRect l="-1111" t="-4420" b="-19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31640" y="2348880"/>
          <a:ext cx="432048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37956"/>
                  </p:ext>
                </p:extLst>
              </p:nvPr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/>
                  </a:tblGrid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174" r="-2222" b="-7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102174" r="-2222" b="-6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02174" r="-2222" b="-5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302174" r="-2222" b="-4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411111" r="-2222" b="-326667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500000" r="-2222" b="-2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600000" r="-2222" b="-1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700000" r="-2222" b="-195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241849" y="2348880"/>
          <a:ext cx="54006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rgbClr val="0070C0"/>
                    </a:solidFill>
                  </a:rPr>
                  <a:t>Advantage</a:t>
                </a:r>
                <a:r>
                  <a:rPr lang="en-US" sz="2000" dirty="0"/>
                  <a:t>:</a:t>
                </a:r>
                <a:r>
                  <a:rPr lang="pl-PL" sz="2000" dirty="0"/>
                  <a:t> </a:t>
                </a:r>
                <a:r>
                  <a:rPr lang="en-US" sz="2000" b="1" dirty="0" err="1"/>
                  <a:t>SubBytes</a:t>
                </a:r>
                <a:r>
                  <a:rPr lang="en-US" sz="2000" dirty="0"/>
                  <a:t> is not an operation only 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  <a:br>
                  <a:rPr lang="pl-PL" sz="2000" dirty="0"/>
                </a:br>
                <a:endParaRPr lang="en-US" sz="2000" dirty="0"/>
              </a:p>
              <a:p>
                <a:r>
                  <a:rPr lang="en-US" sz="2000" dirty="0"/>
                  <a:t>The constant vector is chosen in such a way that there are no</a:t>
                </a:r>
              </a:p>
              <a:p>
                <a:pPr lvl="1"/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00B050"/>
                    </a:solidFill>
                  </a:rPr>
                  <a:t>anti-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invertible.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blipFill>
                <a:blip r:embed="rId6"/>
                <a:stretch>
                  <a:fillRect l="-828" t="-1917" b="-383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7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Observe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is invertible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400" dirty="0"/>
                  <a:t> are invertible)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  <a:blipFill rotWithShape="0">
                <a:blip r:embed="rId2"/>
                <a:stretch>
                  <a:fillRect l="-1111" t="-3670" b="-14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165668"/>
                  </p:ext>
                </p:extLst>
              </p:nvPr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4839" r="-3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4839" r="-2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4839" r="-1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4839" r="-1216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819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819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819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819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819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819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819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819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2195735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693343"/>
                  </p:ext>
                </p:extLst>
              </p:nvPr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6557" r="-112195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6557" r="-10843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104839" r="-112195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104839" r="-10843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208197" r="-112195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208197" r="-10843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308197" r="-112195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308197" r="-10843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901037"/>
                  </p:ext>
                </p:extLst>
              </p:nvPr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/>
                    <a:gridCol w="820355"/>
                    <a:gridCol w="820355"/>
                    <a:gridCol w="82035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8197" r="-3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8197" r="-2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8197" r="-10746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8197" r="-6667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108197" r="-3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108197" r="-2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108197" r="-107463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108197" r="-6667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208197" r="-3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208197" r="-2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208197" r="-107463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208197" r="-6667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308197" r="-3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308197" r="-2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308197" r="-107463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308197" r="-6667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AutoShape 56"/>
          <p:cNvSpPr>
            <a:spLocks noChangeArrowheads="1"/>
          </p:cNvSpPr>
          <p:nvPr/>
        </p:nvSpPr>
        <p:spPr bwMode="auto">
          <a:xfrm>
            <a:off x="4960942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2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ShiftRows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778644"/>
                  </p:ext>
                </p:extLst>
              </p:nvPr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3451" y="4134674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361489"/>
                  </p:ext>
                </p:extLst>
              </p:nvPr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9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976285"/>
            <a:ext cx="269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 shifts of rows: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6177" y="4118120"/>
            <a:ext cx="15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cell left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8144" y="4498663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cells left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64240" y="4895640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dirty="0"/>
              <a:t> cells 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294" y="5877272"/>
            <a:ext cx="3412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</a:rPr>
              <a:t>Clearly</a:t>
            </a:r>
            <a:r>
              <a:rPr lang="en-US" sz="2000" dirty="0"/>
              <a:t>: </a:t>
            </a:r>
            <a:r>
              <a:rPr lang="en-US" sz="2000" b="1" dirty="0" err="1"/>
              <a:t>ShiftRows</a:t>
            </a:r>
            <a:r>
              <a:rPr lang="en-US" sz="2000" dirty="0"/>
              <a:t> is invertible.</a:t>
            </a:r>
          </a:p>
        </p:txBody>
      </p:sp>
    </p:spTree>
    <p:extLst>
      <p:ext uri="{BB962C8B-B14F-4D97-AF65-F5344CB8AC3E}">
        <p14:creationId xmlns:p14="http://schemas.microsoft.com/office/powerpoint/2010/main" val="825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36" y="-143198"/>
            <a:ext cx="8229600" cy="1143000"/>
          </a:xfrm>
        </p:spPr>
        <p:txBody>
          <a:bodyPr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0207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0829"/>
                  </p:ext>
                </p:extLst>
              </p:nvPr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6557" r="-208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6557" r="-110811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6557" r="-10811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104839" r="-312162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104839" r="-208000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104839" r="-110811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104839" r="-10811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208197" r="-312162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208197" r="-208000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208197" r="-110811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208197" r="-10811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308197" r="-312162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308197" r="-208000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308197" r="-110811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308197" r="-10811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354964"/>
                  </p:ext>
                </p:extLst>
              </p:nvPr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6557" r="-12000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104839" r="-12000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208197" r="-12000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308197" r="-12000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11215" y="4144188"/>
          <a:ext cx="1800200" cy="148336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=: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144653"/>
                  </p:ext>
                </p:extLst>
              </p:nvPr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6557" r="-930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104839" r="-930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208197" r="-930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308197" r="-930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6514738"/>
                  </p:ext>
                </p:extLst>
              </p:nvPr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6557" r="-3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6557" r="-2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6557" r="-1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6557" r="-10843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104839" r="-3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104839" r="-2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104839" r="-1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104839" r="-10843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208197" r="-3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208197" r="-2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208197" r="-1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208197" r="-10843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308197" r="-3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308197" r="-2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308197" r="-1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308197" r="-10843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0" name="Straight Arrow Connector 19"/>
          <p:cNvCxnSpPr>
            <a:endCxn id="8" idx="0"/>
          </p:cNvCxnSpPr>
          <p:nvPr/>
        </p:nvCxnSpPr>
        <p:spPr>
          <a:xfrm>
            <a:off x="4511415" y="3784148"/>
            <a:ext cx="801089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</p:cNvCxnSpPr>
          <p:nvPr/>
        </p:nvCxnSpPr>
        <p:spPr>
          <a:xfrm flipV="1">
            <a:off x="6559141" y="3755340"/>
            <a:ext cx="1192634" cy="388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Multiply every column by a matrix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dirty="0"/>
                  <a:t> (in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):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blipFill rotWithShape="0">
                <a:blip r:embed="rId8"/>
                <a:stretch>
                  <a:fillRect l="-2161" t="-5128" r="-3929" b="-145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: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71" t="-10667" r="-1685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Clearly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is invertible, so the whole operation also is.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336" t="-10526" r="-53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F8C0B24-E0FC-3D6F-0542-7A78C5E238D9}"/>
              </a:ext>
            </a:extLst>
          </p:cNvPr>
          <p:cNvSpPr/>
          <p:nvPr/>
        </p:nvSpPr>
        <p:spPr>
          <a:xfrm>
            <a:off x="150055" y="4515729"/>
            <a:ext cx="1733711" cy="1228268"/>
          </a:xfrm>
          <a:prstGeom prst="wedgeRectCallout">
            <a:avLst>
              <a:gd name="adj1" fmla="val 99302"/>
              <a:gd name="adj2" fmla="val 204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 bytes treated as polynomial</a:t>
            </a:r>
            <a:r>
              <a:rPr lang="pl-PL" sz="2000" dirty="0"/>
              <a:t> </a:t>
            </a:r>
            <a:r>
              <a:rPr lang="en-US" sz="2000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30306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5" grpId="0"/>
      <p:bldP spid="26" grpId="0"/>
      <p:bldP spid="27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/>
              <a:t>Research program in cryptography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91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Base the security of cryptographic schemes on a small number of well-specified “computational assumptions”.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079812" y="5758030"/>
            <a:ext cx="2397125" cy="644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then scheme </a:t>
            </a:r>
            <a:r>
              <a:rPr lang="en-US" sz="1800" b="1" dirty="0">
                <a:solidFill>
                  <a:srgbClr val="FF0000"/>
                </a:solidFill>
              </a:rPr>
              <a:t>X</a:t>
            </a:r>
            <a:r>
              <a:rPr lang="en-US" sz="18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079812" y="3700630"/>
            <a:ext cx="2373313" cy="9191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assumption </a:t>
            </a:r>
            <a:r>
              <a:rPr lang="en-US" sz="1800" b="1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800000"/>
                </a:solidFill>
              </a:rPr>
              <a:t>”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70663" name="AutoShape 7"/>
          <p:cNvSpPr>
            <a:spLocks noChangeArrowheads="1"/>
          </p:cNvSpPr>
          <p:nvPr/>
        </p:nvSpPr>
        <p:spPr bwMode="auto">
          <a:xfrm>
            <a:off x="6521661" y="3398211"/>
            <a:ext cx="2079078" cy="1524000"/>
          </a:xfrm>
          <a:prstGeom prst="wedgeRoundRectCallout">
            <a:avLst>
              <a:gd name="adj1" fmla="val -127986"/>
              <a:gd name="adj2" fmla="val 6981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in this we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have to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 “believe”</a:t>
            </a:r>
          </a:p>
        </p:txBody>
      </p:sp>
      <p:sp>
        <p:nvSpPr>
          <p:cNvPr id="70664" name="AutoShape 8"/>
          <p:cNvSpPr>
            <a:spLocks noChangeArrowheads="1"/>
          </p:cNvSpPr>
          <p:nvPr/>
        </p:nvSpPr>
        <p:spPr bwMode="auto">
          <a:xfrm>
            <a:off x="6218430" y="5400856"/>
            <a:ext cx="2436097" cy="1295400"/>
          </a:xfrm>
          <a:prstGeom prst="wedgeRoundRectCallout">
            <a:avLst>
              <a:gd name="adj1" fmla="val -116208"/>
              <a:gd name="adj2" fmla="val -34190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/>
              <a:t>the rest is </a:t>
            </a:r>
          </a:p>
          <a:p>
            <a:pPr marL="609600" indent="-609600" algn="ctr">
              <a:buFontTx/>
              <a:buNone/>
            </a:pPr>
            <a:r>
              <a:rPr lang="en-US" sz="2400" dirty="0"/>
              <a:t>provable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65" name="AutoShape 9"/>
              <p:cNvSpPr>
                <a:spLocks noChangeArrowheads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609600" indent="-609600" algn="ctr">
                  <a:buFontTx/>
                  <a:buNone/>
                </a:pPr>
                <a:r>
                  <a:rPr lang="en-GB" sz="2000" u="sng" dirty="0">
                    <a:solidFill>
                      <a:schemeClr val="tx1"/>
                    </a:solidFill>
                  </a:rPr>
                  <a:t>Examples of </a:t>
                </a:r>
                <a:r>
                  <a:rPr lang="en-GB" sz="2000" b="1" u="sng" dirty="0">
                    <a:solidFill>
                      <a:srgbClr val="FF0000"/>
                    </a:solidFill>
                  </a:rPr>
                  <a:t>A</a:t>
                </a:r>
                <a:r>
                  <a:rPr lang="en-GB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609600" indent="-609600" algn="ctr"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is one-way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“decisional </a:t>
                </a:r>
                <a:r>
                  <a:rPr lang="en-GB" sz="2000" b="0" dirty="0" err="1">
                    <a:solidFill>
                      <a:schemeClr val="tx1"/>
                    </a:solidFill>
                  </a:rPr>
                  <a:t>Diffie</a:t>
                </a:r>
                <a:r>
                  <a:rPr lang="en-GB" sz="2000" b="0" dirty="0">
                    <a:solidFill>
                      <a:schemeClr val="tx1"/>
                    </a:solidFill>
                  </a:rPr>
                  <a:t>-Hellman assumption”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“strong RSA assumption”</a:t>
                </a:r>
              </a:p>
              <a:p>
                <a:pPr marL="609600" indent="-609600" algn="ctr">
                  <a:buFontTx/>
                  <a:buNone/>
                </a:pPr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665" name="AutoShap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075158" y="4829352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" y="4574542"/>
            <a:ext cx="2281413" cy="1228740"/>
          </a:xfrm>
          <a:prstGeom prst="wedgeRoundRectCallout">
            <a:avLst>
              <a:gd name="adj1" fmla="val 70712"/>
              <a:gd name="adj2" fmla="val 331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only if this is “far from trivial”</a:t>
            </a:r>
          </a:p>
        </p:txBody>
      </p:sp>
    </p:spTree>
    <p:extLst>
      <p:ext uri="{BB962C8B-B14F-4D97-AF65-F5344CB8AC3E}">
        <p14:creationId xmlns:p14="http://schemas.microsoft.com/office/powerpoint/2010/main" val="8718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661" grpId="0" animBg="1"/>
      <p:bldP spid="70663" grpId="0" animBg="1"/>
      <p:bldP spid="70664" grpId="0" animBg="1"/>
      <p:bldP spid="70665" grpId="0" animBg="1"/>
      <p:bldP spid="10" grpId="0" animBg="1"/>
      <p:bldP spid="11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AES construction – 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Concrete parameters: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key size</a:t>
                </a:r>
                <a:r>
                  <a:rPr lang="en-US" b="1" dirty="0"/>
                  <a:t>: 128</a:t>
                </a:r>
                <a:r>
                  <a:rPr lang="en-US" dirty="0"/>
                  <a:t>, </a:t>
                </a:r>
                <a:r>
                  <a:rPr lang="en-US" b="1" dirty="0"/>
                  <a:t>192</a:t>
                </a:r>
                <a:r>
                  <a:rPr lang="en-US" dirty="0"/>
                  <a:t> or </a:t>
                </a:r>
                <a:r>
                  <a:rPr lang="en-US" b="1" dirty="0"/>
                  <a:t>256</a:t>
                </a:r>
                <a:r>
                  <a:rPr lang="en-US" dirty="0"/>
                  <a:t> bit, 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block size</a:t>
                </a:r>
                <a:r>
                  <a:rPr lang="en-US" dirty="0"/>
                  <a:t>: </a:t>
                </a:r>
                <a:r>
                  <a:rPr lang="en-US" b="1" dirty="0"/>
                  <a:t>128</a:t>
                </a:r>
                <a:r>
                  <a:rPr lang="en-US" dirty="0"/>
                  <a:t> bits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omit the description of the key schedule.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Security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best known attack: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biclique</a:t>
                </a:r>
                <a:r>
                  <a:rPr lang="en-US" b="1" dirty="0">
                    <a:solidFill>
                      <a:srgbClr val="FF0000"/>
                    </a:solidFill>
                  </a:rPr>
                  <a:t> attacks </a:t>
                </a:r>
                <a:r>
                  <a:rPr lang="en-US" b="1" dirty="0">
                    <a:solidFill>
                      <a:srgbClr val="00B050"/>
                    </a:solidFill>
                  </a:rPr>
                  <a:t>[Bogdanov,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Khovratovich</a:t>
                </a:r>
                <a:r>
                  <a:rPr lang="en-US" b="1" dirty="0">
                    <a:solidFill>
                      <a:srgbClr val="00B050"/>
                    </a:solidFill>
                  </a:rPr>
                  <a:t>, and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Rechberger</a:t>
                </a:r>
                <a:r>
                  <a:rPr lang="en-US" b="1" dirty="0">
                    <a:solidFill>
                      <a:srgbClr val="00B050"/>
                    </a:solidFill>
                  </a:rPr>
                  <a:t>, 2013]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AES-128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𝟏𝟐𝟔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AES-192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𝟏𝟖𝟗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AES-256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3081" r="-1236" b="-11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01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28446" y="510138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07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dirty="0"/>
                  <a:t>The main problem of </a:t>
                </a:r>
                <a:r>
                  <a:rPr lang="en-US" b="1" dirty="0"/>
                  <a:t>DES</a:t>
                </a:r>
                <a:r>
                  <a:rPr lang="en-US" dirty="0"/>
                  <a:t> is the short key!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Maybe we could increase the length of the key?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But how to do it?</a:t>
                </a:r>
              </a:p>
              <a:p>
                <a:pPr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b="1" u="sng" dirty="0"/>
                  <a:t>Idea</a:t>
                </a:r>
                <a:r>
                  <a:rPr lang="en-US" dirty="0"/>
                  <a:t>: cascade the ciphers!</a:t>
                </a:r>
              </a:p>
              <a:p>
                <a:pPr algn="ctr"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dirty="0"/>
                  <a:t>We now describe it in an abstract way (for any block cipher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)</a:t>
                </a:r>
              </a:p>
              <a:p>
                <a:pPr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  <a:blipFill rotWithShape="0">
                <a:blip r:embed="rId3"/>
                <a:stretch>
                  <a:fillRect l="-1333" t="-29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81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/>
          <a:lstStyle/>
          <a:p>
            <a:r>
              <a:rPr lang="en-GB" sz="4000"/>
              <a:t>How to increase the key size?</a:t>
            </a:r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5" name="Rectangle 21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GB" sz="2400" b="1" u="sng" dirty="0">
                    <a:solidFill>
                      <a:srgbClr val="7030A0"/>
                    </a:solidFill>
                  </a:rPr>
                  <a:t>Cascade encryption.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For example</a:t>
                </a:r>
                <a:r>
                  <a:rPr lang="pl-PL" sz="2400" dirty="0"/>
                  <a:t>,</a:t>
                </a:r>
                <a:r>
                  <a:rPr lang="en-GB" sz="2400" dirty="0"/>
                  <a:t> </a:t>
                </a:r>
                <a:r>
                  <a:rPr lang="en-GB" sz="2400" b="1" dirty="0"/>
                  <a:t>double encryption</a:t>
                </a:r>
                <a:r>
                  <a:rPr lang="en-GB" sz="2400" dirty="0"/>
                  <a:t> is defined as: </a:t>
                </a: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sz="2400" dirty="0">
                  <a:solidFill>
                    <a:srgbClr val="80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26645" name="Rectangle 2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  <a:blipFill>
                <a:blip r:embed="rId3"/>
                <a:stretch>
                  <a:fillRect l="-1164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228600" y="39624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endParaRPr lang="en-US" sz="3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7" name="Text Box 23"/>
              <p:cNvSpPr txBox="1">
                <a:spLocks noChangeArrowheads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7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8" name="Text Box 24"/>
              <p:cNvSpPr txBox="1">
                <a:spLocks noChangeArrowheads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9" name="Text Box 25"/>
              <p:cNvSpPr txBox="1">
                <a:spLocks noChangeArrowheads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9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50" name="Text Box 26"/>
              <p:cNvSpPr txBox="1">
                <a:spLocks noChangeArrowheads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0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1" name="Line 27"/>
          <p:cNvSpPr>
            <a:spLocks noChangeShapeType="1"/>
          </p:cNvSpPr>
          <p:nvPr/>
        </p:nvSpPr>
        <p:spPr bwMode="auto">
          <a:xfrm flipH="1" flipV="1">
            <a:off x="2354580" y="4099614"/>
            <a:ext cx="7620" cy="6247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 flipH="1" flipV="1">
            <a:off x="6122163" y="4113905"/>
            <a:ext cx="4317" cy="658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3" name="Text Box 29"/>
              <p:cNvSpPr txBox="1">
                <a:spLocks noChangeArrowheads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3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7620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>
            <a:off x="3048000" y="3429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6" name="Text Box 32"/>
              <p:cNvSpPr txBox="1">
                <a:spLocks noChangeArrowheads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6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12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6858000" y="3429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8" name="Text Box 34"/>
              <p:cNvSpPr txBox="1">
                <a:spLocks noChangeArrowheads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781" b="-131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9" name="Rectangle 35"/>
          <p:cNvSpPr>
            <a:spLocks noChangeArrowheads="1"/>
          </p:cNvSpPr>
          <p:nvPr/>
        </p:nvSpPr>
        <p:spPr bwMode="auto">
          <a:xfrm>
            <a:off x="304800" y="5334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en-GB" sz="2400" b="1" dirty="0"/>
              <a:t>Does it work?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Double encryption – not really...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Triple encryption is much better!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05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7" grpId="0" animBg="1"/>
      <p:bldP spid="26648" grpId="0" animBg="1"/>
      <p:bldP spid="26649" grpId="0" animBg="1"/>
      <p:bldP spid="26650" grpId="0" animBg="1"/>
      <p:bldP spid="26651" grpId="0" animBg="1"/>
      <p:bldP spid="26652" grpId="0" animBg="1"/>
      <p:bldP spid="26653" grpId="0" animBg="1"/>
      <p:bldP spid="26654" grpId="0" animBg="1"/>
      <p:bldP spid="26655" grpId="0" animBg="1"/>
      <p:bldP spid="26656" grpId="0" animBg="1"/>
      <p:bldP spid="26657" grpId="0" animBg="1"/>
      <p:bldP spid="26658" grpId="0" animBg="1"/>
      <p:bldP spid="26659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Double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1" name="Rectangle 17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None/>
                </a:pPr>
                <a:r>
                  <a:rPr lang="en-GB" dirty="0"/>
                  <a:t>Double encryption can be broken using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dirty="0"/>
                  <a:t>time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space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</a:t>
                </a:r>
                <a:endParaRPr lang="en-GB" b="1" dirty="0">
                  <a:solidFill>
                    <a:srgbClr val="800000"/>
                  </a:solidFill>
                </a:endParaRPr>
              </a:p>
              <a:p>
                <a:pPr lvl="1"/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solidFill>
                      <a:srgbClr val="0070C0"/>
                    </a:solidFill>
                  </a:rPr>
                  <a:t>(</a:t>
                </a:r>
                <a:r>
                  <a:rPr lang="en-GB" b="1" dirty="0" err="1">
                    <a:solidFill>
                      <a:srgbClr val="0070C0"/>
                    </a:solidFill>
                  </a:rPr>
                  <a:t>plaintext,ciphertext</a:t>
                </a:r>
                <a:r>
                  <a:rPr lang="en-GB" b="1" dirty="0">
                    <a:solidFill>
                      <a:srgbClr val="0070C0"/>
                    </a:solidFill>
                  </a:rPr>
                  <a:t>)</a:t>
                </a:r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pairs.</a:t>
                </a:r>
              </a:p>
              <a:p>
                <a:pPr lvl="1"/>
                <a:endParaRPr lang="en-GB" dirty="0"/>
              </a:p>
              <a:p>
                <a:pPr>
                  <a:buFontTx/>
                  <a:buNone/>
                </a:pPr>
                <a:r>
                  <a:rPr lang="en-GB" dirty="0"/>
                  <a:t>The attack is called “</a:t>
                </a:r>
                <a:r>
                  <a:rPr lang="en-GB" b="1" dirty="0">
                    <a:solidFill>
                      <a:srgbClr val="009900"/>
                    </a:solidFill>
                  </a:rPr>
                  <a:t>meet in the middle</a:t>
                </a:r>
                <a:r>
                  <a:rPr lang="en-GB" dirty="0"/>
                  <a:t>”.</a:t>
                </a:r>
                <a:endParaRPr lang="en-US" dirty="0"/>
              </a:p>
            </p:txBody>
          </p:sp>
        </mc:Choice>
        <mc:Fallback xmlns="">
          <p:sp>
            <p:nvSpPr>
              <p:cNvPr id="21521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22" name="Rectangle 18"/>
              <p:cNvSpPr>
                <a:spLocks noChangeArrowheads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lnSpc>
                    <a:spcPct val="8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</a:t>
                </a:r>
              </a:p>
            </p:txBody>
          </p:sp>
        </mc:Choice>
        <mc:Fallback xmlns="">
          <p:sp>
            <p:nvSpPr>
              <p:cNvPr id="21522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blipFill rotWithShape="0">
                <a:blip r:embed="rId4"/>
                <a:stretch>
                  <a:fillRect t="-31746" b="-3650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9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65126"/>
            <a:ext cx="8210550" cy="809227"/>
          </a:xfrm>
        </p:spPr>
        <p:txBody>
          <a:bodyPr/>
          <a:lstStyle/>
          <a:p>
            <a:r>
              <a:rPr lang="en-US" sz="4000" dirty="0"/>
              <a:t>Meet-in-the middle attack – 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2" name="Text Box 4"/>
              <p:cNvSpPr txBox="1">
                <a:spLocks noChangeArrowheads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3" name="Line 5"/>
          <p:cNvSpPr>
            <a:spLocks noChangeShapeType="1"/>
          </p:cNvSpPr>
          <p:nvPr/>
        </p:nvSpPr>
        <p:spPr bwMode="auto">
          <a:xfrm flipV="1">
            <a:off x="990600" y="27432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4" name="Text Box 6"/>
              <p:cNvSpPr txBox="1">
                <a:spLocks noChangeArrowheads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990600" y="3733800"/>
            <a:ext cx="1371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7" name="Text Box 9"/>
              <p:cNvSpPr txBox="1">
                <a:spLocks noChangeArrowheads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990600" y="4724400"/>
            <a:ext cx="1371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9" name="Text Box 11"/>
              <p:cNvSpPr txBox="1">
                <a:spLocks noChangeArrowheads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0" name="Text Box 12"/>
              <p:cNvSpPr txBox="1">
                <a:spLocks noChangeArrowheads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blipFill rotWithShape="0">
                <a:blip r:embed="rId7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1" name="Text Box 13"/>
              <p:cNvSpPr txBox="1">
                <a:spLocks noChangeArrowheads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blipFill rotWithShape="0">
                <a:blip r:embed="rId8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2" name="Text Box 14"/>
              <p:cNvSpPr txBox="1">
                <a:spLocks noChangeArrowheads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blipFill rotWithShape="0">
                <a:blip r:embed="rId9"/>
                <a:stretch>
                  <a:fillRect l="-5036" r="-2878" b="-294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3" name="Text Box 15"/>
              <p:cNvSpPr txBox="1">
                <a:spLocks noChangeArrowheads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blipFill rotWithShape="0">
                <a:blip r:embed="rId10"/>
                <a:stretch>
                  <a:fillRect b="-4839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4" name="Text Box 16"/>
              <p:cNvSpPr txBox="1">
                <a:spLocks noChangeArrowheads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blipFill rotWithShape="0">
                <a:blip r:embed="rId11"/>
                <a:stretch>
                  <a:fillRect b="-138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5" name="Text Box 17"/>
              <p:cNvSpPr txBox="1">
                <a:spLocks noChangeArrowheads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pl-PL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6" name="Text Box 18"/>
              <p:cNvSpPr txBox="1">
                <a:spLocks noChangeArrowheads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7" name="Line 19"/>
          <p:cNvSpPr>
            <a:spLocks noChangeShapeType="1"/>
          </p:cNvSpPr>
          <p:nvPr/>
        </p:nvSpPr>
        <p:spPr bwMode="auto">
          <a:xfrm flipH="1" flipV="1">
            <a:off x="6858000" y="2743200"/>
            <a:ext cx="1219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48" name="Text Box 20"/>
              <p:cNvSpPr txBox="1">
                <a:spLocks noChangeArrowheads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9" name="Line 21"/>
          <p:cNvSpPr>
            <a:spLocks noChangeShapeType="1"/>
          </p:cNvSpPr>
          <p:nvPr/>
        </p:nvSpPr>
        <p:spPr bwMode="auto">
          <a:xfrm flipH="1" flipV="1">
            <a:off x="6858000" y="3733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0" name="Text Box 22"/>
              <p:cNvSpPr txBox="1">
                <a:spLocks noChangeArrowheads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1" name="Line 23"/>
          <p:cNvSpPr>
            <a:spLocks noChangeShapeType="1"/>
          </p:cNvSpPr>
          <p:nvPr/>
        </p:nvSpPr>
        <p:spPr bwMode="auto">
          <a:xfrm flipH="1">
            <a:off x="6934200" y="4572000"/>
            <a:ext cx="1143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2" name="Text Box 24"/>
              <p:cNvSpPr txBox="1">
                <a:spLocks noChangeArrowheads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53" name="Text Box 25"/>
              <p:cNvSpPr txBox="1">
                <a:spLocks noChangeArrowheads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u="sng" dirty="0"/>
                  <a:t>Goal</a:t>
                </a:r>
                <a:r>
                  <a:rPr lang="en-US" sz="2000" dirty="0"/>
                  <a:t>: Given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2000" b="1" dirty="0">
                  <a:solidFill>
                    <a:srgbClr val="993300"/>
                  </a:solidFill>
                </a:endParaRPr>
              </a:p>
              <a:p>
                <a:pPr algn="l"/>
                <a:endParaRPr lang="en-US" sz="1400" dirty="0"/>
              </a:p>
            </p:txBody>
          </p:sp>
        </mc:Choice>
        <mc:Fallback xmlns="">
          <p:sp>
            <p:nvSpPr>
              <p:cNvPr id="2255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blipFill>
                <a:blip r:embed="rId17"/>
                <a:stretch>
                  <a:fillRect l="-978" t="-277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4" name="Line 26"/>
          <p:cNvSpPr>
            <a:spLocks noChangeShapeType="1"/>
          </p:cNvSpPr>
          <p:nvPr/>
        </p:nvSpPr>
        <p:spPr bwMode="auto">
          <a:xfrm flipH="1" flipV="1">
            <a:off x="3200400" y="3733800"/>
            <a:ext cx="533400" cy="3048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5181600" y="4648200"/>
            <a:ext cx="838200" cy="8382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6" name="Text Box 28"/>
              <p:cNvSpPr txBox="1">
                <a:spLocks noChangeArrowheads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solidFill>
                <a:srgbClr val="FE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just find a pair of equal values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blipFill rotWithShape="0">
                <a:blip r:embed="rId18"/>
                <a:stretch>
                  <a:fillRect t="-4487" b="-70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3733800" y="5334000"/>
            <a:ext cx="1597025" cy="644525"/>
          </a:xfrm>
          <a:prstGeom prst="rect">
            <a:avLst/>
          </a:prstGeom>
          <a:solidFill>
            <a:srgbClr val="F0F0F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How?</a:t>
            </a:r>
            <a:br>
              <a:rPr lang="en-US" dirty="0"/>
            </a:br>
            <a:r>
              <a:rPr lang="en-US" dirty="0"/>
              <a:t>sort both lists!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 rot="5400000">
            <a:off x="6103938" y="41830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 rot="5400000">
            <a:off x="2522538" y="42592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animBg="1"/>
      <p:bldP spid="22534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 animBg="1"/>
      <p:bldP spid="22547" grpId="0" animBg="1"/>
      <p:bldP spid="22548" grpId="0" animBg="1"/>
      <p:bldP spid="22549" grpId="0" animBg="1"/>
      <p:bldP spid="22550" grpId="0" animBg="1"/>
      <p:bldP spid="22551" grpId="0" animBg="1"/>
      <p:bldP spid="22552" grpId="0" animBg="1"/>
      <p:bldP spid="22554" grpId="0" animBg="1"/>
      <p:bldP spid="22555" grpId="0" animBg="1"/>
      <p:bldP spid="22556" grpId="0" animBg="1"/>
      <p:bldP spid="22557" grpId="0" animBg="1"/>
      <p:bldP spid="22558" grpId="0"/>
      <p:bldP spid="22559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50" y="90806"/>
            <a:ext cx="8658255" cy="920749"/>
          </a:xfrm>
        </p:spPr>
        <p:txBody>
          <a:bodyPr>
            <a:normAutofit/>
          </a:bodyPr>
          <a:lstStyle/>
          <a:p>
            <a:r>
              <a:rPr lang="en-US" sz="3600"/>
              <a:t>Meet-in-the middle attack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endParaRPr lang="en-US" sz="1400" dirty="0"/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sz="2400" dirty="0"/>
                  <a:t> </a:t>
                </a:r>
                <a:endParaRPr lang="en-US" sz="1600" dirty="0"/>
              </a:p>
              <a:p>
                <a:pPr marL="609600" indent="-609600" algn="ctr">
                  <a:lnSpc>
                    <a:spcPct val="80000"/>
                  </a:lnSpc>
                  <a:buNone/>
                </a:pPr>
                <a:r>
                  <a:rPr lang="en-US" sz="2700" b="1" u="sng" dirty="0">
                    <a:solidFill>
                      <a:srgbClr val="7030A0"/>
                    </a:solidFill>
                  </a:rPr>
                  <a:t>Algorithm</a:t>
                </a:r>
                <a:r>
                  <a:rPr lang="en-US" sz="2700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𝑭</m:t>
                    </m:r>
                    <m:r>
                      <a:rPr lang="en-US" sz="27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Sup>
                      <m:sSubSupPr>
                        <m:ctrlP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𝑭</m:t>
                        </m:r>
                      </m:e>
                      <m:sub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𝒌</m:t>
                        </m:r>
                      </m:sub>
                      <m:sup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Sort </a:t>
                </a:r>
                <a:r>
                  <a:rPr lang="en-US" sz="2700" b="1" i="1" dirty="0">
                    <a:solidFill>
                      <a:srgbClr val="FF0000"/>
                    </a:solidFill>
                    <a:cs typeface="Arial" charset="0"/>
                  </a:rPr>
                  <a:t>L</a:t>
                </a:r>
                <a:r>
                  <a:rPr lang="en-US" sz="2700" dirty="0"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by their first components.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Let </a:t>
                </a:r>
                <a:r>
                  <a:rPr lang="en-US" sz="2700" b="1" dirty="0">
                    <a:solidFill>
                      <a:srgbClr val="FF0000"/>
                    </a:solidFill>
                    <a:cs typeface="Arial" charset="0"/>
                  </a:rPr>
                  <a:t>S</a:t>
                </a:r>
                <a:r>
                  <a:rPr lang="en-US" sz="2700" b="1" dirty="0">
                    <a:cs typeface="Arial" charset="0"/>
                  </a:rPr>
                  <a:t> </a:t>
                </a:r>
                <a:r>
                  <a:rPr lang="en-US" sz="2700" dirty="0">
                    <a:cs typeface="Arial" charset="0"/>
                  </a:rPr>
                  <a:t>denote the list of all pairs all pairs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such that for some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</m:oMath>
                </a14:m>
                <a:r>
                  <a:rPr lang="en-US" sz="2700" dirty="0">
                    <a:cs typeface="Arial" charset="0"/>
                  </a:rPr>
                  <a:t> we have</a:t>
                </a:r>
                <a:br>
                  <a:rPr lang="en-US" sz="2700" dirty="0">
                    <a:cs typeface="Arial" charset="0"/>
                  </a:rPr>
                </a:br>
                <a:r>
                  <a:rPr lang="en-US" sz="2700" dirty="0">
                    <a:cs typeface="Arial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 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 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  <a:endParaRPr lang="ru-RU" sz="270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  <a:blipFill rotWithShape="0">
                <a:blip r:embed="rId3"/>
                <a:stretch>
                  <a:fillRect l="-1473" t="-2426" r="-2034" b="-144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" y="0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[1/2]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Suppose</a:t>
                </a:r>
                <a:r>
                  <a:rPr lang="en-US" sz="2400" dirty="0"/>
                  <a:t>: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fixed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𝐫𝐚𝐧𝐝𝐨𝐦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𝐩𝐚𝐢𝐫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𝐬𝐚𝐭𝐢𝐬𝐟𝐢𝐞𝐬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)))≈</m:t>
                      </m:r>
                      <m:sSup>
                        <m:sSupPr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2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baseline="30000" dirty="0">
                  <a:solidFill>
                    <a:schemeClr val="accent2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The number of all pairs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Arial" charset="0"/>
                  </a:rPr>
                  <a:t>is equal to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dirty="0">
                    <a:cs typeface="Arial" charset="0"/>
                  </a:rPr>
                  <a:t>. Therefore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𝑬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(|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|) ≈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𝟐𝟐</m:t>
                    </m:r>
                    <m:r>
                      <a:rPr lang="pl-PL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· 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  <a:blipFill>
                <a:blip r:embed="rId3"/>
                <a:stretch>
                  <a:fillRect l="-1286" t="-4219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7030A0"/>
                    </a:solidFill>
                  </a:rPr>
                  <a:t>why?</a:t>
                </a:r>
              </a:p>
              <a:p>
                <a:pPr algn="ctr"/>
                <a:r>
                  <a:rPr lang="en-US" sz="2000" dirty="0"/>
                  <a:t>because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can take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0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</m:oMath>
                  </m:oMathPara>
                </a14:m>
                <a:endParaRPr lang="en-US" sz="20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 algn="ctr"/>
                <a:r>
                  <a:rPr lang="en-US" sz="2000" dirty="0">
                    <a:cs typeface="Arial" charset="0"/>
                  </a:rPr>
                  <a:t>values</a:t>
                </a:r>
                <a:r>
                  <a:rPr lang="en-US" sz="2000" dirty="0"/>
                  <a:t> </a:t>
                </a:r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blipFill rotWithShape="0">
                <a:blip r:embed="rId4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ular Callout 21"/>
          <p:cNvSpPr/>
          <p:nvPr/>
        </p:nvSpPr>
        <p:spPr>
          <a:xfrm>
            <a:off x="7715272" y="1203588"/>
            <a:ext cx="1214446" cy="2029683"/>
          </a:xfrm>
          <a:prstGeom prst="wedgeRectCallout">
            <a:avLst>
              <a:gd name="adj1" fmla="val -68435"/>
              <a:gd name="adj2" fmla="val -424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pl-PL" sz="2400" dirty="0">
                    <a:cs typeface="Arial" charset="0"/>
                  </a:rPr>
                  <a:t>S</a:t>
                </a:r>
                <a:r>
                  <a:rPr lang="en-US" sz="2400" dirty="0">
                    <a:cs typeface="Arial" charset="0"/>
                  </a:rPr>
                  <a:t>o we have around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b="1" baseline="30000" dirty="0">
                    <a:solidFill>
                      <a:schemeClr val="accent2"/>
                    </a:solidFill>
                    <a:cs typeface="Arial" charset="0"/>
                  </a:rPr>
                  <a:t>  </a:t>
                </a:r>
                <a:r>
                  <a:rPr lang="en-US" sz="2400" dirty="0">
                    <a:cs typeface="Arial" charset="0"/>
                  </a:rPr>
                  <a:t>“candidates” for the correct pair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sz="2400" dirty="0">
                    <a:cs typeface="Arial" charset="0"/>
                  </a:rPr>
                  <a:t>.</a:t>
                </a:r>
                <a:endParaRPr lang="pl-PL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How to eliminate the “false positives”?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>
                    <a:cs typeface="Arial" charset="0"/>
                  </a:rPr>
                  <a:t>For each “positive” check it against another pair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’,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</m:oMath>
                </a14:m>
                <a:r>
                  <a:rPr lang="pl-PL" sz="24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073" t="-7752" b="-77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2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  <p:bldP spid="21" grpId="0"/>
      <p:bldP spid="22" grpId="0" animBg="1"/>
      <p:bldP spid="8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2" name="Rectangle 6"/>
              <p:cNvSpPr>
                <a:spLocks noChangeArrowheads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An additional pair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GB" sz="2800" dirty="0">
                    <a:cs typeface="Arial" charset="0"/>
                  </a:rPr>
                  <a:t>allows to eliminate the false positive.</a:t>
                </a:r>
              </a:p>
            </p:txBody>
          </p:sp>
        </mc:Choice>
        <mc:Fallback xmlns="">
          <p:sp>
            <p:nvSpPr>
              <p:cNvPr id="2970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1" name="Rectangle 5"/>
              <p:cNvSpPr>
                <a:spLocks noChangeArrowheads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Hence, the expected number of “false positives” is around</a:t>
                </a:r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· </m:t>
                      </m:r>
                      <m:sSup>
                        <m:sSupPr>
                          <m:ctrlP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970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4"/>
              <p:cNvSpPr>
                <a:spLocks noChangeArrowheads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/>
                  <a:t>The probability that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is a false positive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and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/>
                  <a:t>is around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GB" dirty="0"/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·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  <m:r>
                      <a:rPr lang="en-US" sz="28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800" dirty="0">
                    <a:cs typeface="Arial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70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91465" y="-54158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[2/2]</a:t>
            </a:r>
          </a:p>
        </p:txBody>
      </p:sp>
    </p:spTree>
    <p:extLst>
      <p:ext uri="{BB962C8B-B14F-4D97-AF65-F5344CB8AC3E}">
        <p14:creationId xmlns:p14="http://schemas.microsoft.com/office/powerpoint/2010/main" val="22008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/>
      <p:bldP spid="29701" grpId="0" animBg="1"/>
      <p:bldP spid="29700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71" name="Rectangle 23"/>
              <p:cNvSpPr>
                <a:spLocks noChangeArrowheads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71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/>
              <a:t>A much better idea: triple encryption</a:t>
            </a:r>
            <a:br>
              <a:rPr lang="en-GB" sz="4000" dirty="0"/>
            </a:b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3" name="Text Box 5"/>
              <p:cNvSpPr txBox="1">
                <a:spLocks noChangeArrowheads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4" name="Text Box 6"/>
              <p:cNvSpPr txBox="1">
                <a:spLocks noChangeArrowheads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5" name="Text Box 7"/>
              <p:cNvSpPr txBox="1">
                <a:spLocks noChangeArrowheads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6" name="Text Box 8"/>
              <p:cNvSpPr txBox="1">
                <a:spLocks noChangeArrowheads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7" name="Line 9"/>
          <p:cNvSpPr>
            <a:spLocks noChangeShapeType="1"/>
          </p:cNvSpPr>
          <p:nvPr/>
        </p:nvSpPr>
        <p:spPr bwMode="auto">
          <a:xfrm flipH="1" flipV="1">
            <a:off x="1089660" y="4135946"/>
            <a:ext cx="19050" cy="5500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3412490" y="4107196"/>
            <a:ext cx="1269" cy="5787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9" name="Text Box 11"/>
              <p:cNvSpPr txBox="1">
                <a:spLocks noChangeArrowheads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451914" y="3450125"/>
            <a:ext cx="2719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1562100" y="3460869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3869054" y="3452031"/>
            <a:ext cx="1769746" cy="8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3" name="Text Box 15"/>
              <p:cNvSpPr txBox="1">
                <a:spLocks noChangeArrowheads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4" name="Text Box 16"/>
              <p:cNvSpPr txBox="1">
                <a:spLocks noChangeArrowheads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5" name="Text Box 17"/>
              <p:cNvSpPr txBox="1">
                <a:spLocks noChangeArrowheads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blipFill rotWithShape="0">
                <a:blip r:embed="rId11"/>
                <a:stretch>
                  <a:fillRect l="-122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6" name="Text Box 18"/>
              <p:cNvSpPr txBox="1">
                <a:spLocks noChangeArrowheads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7" name="Line 19"/>
          <p:cNvSpPr>
            <a:spLocks noChangeShapeType="1"/>
          </p:cNvSpPr>
          <p:nvPr/>
        </p:nvSpPr>
        <p:spPr bwMode="auto">
          <a:xfrm flipH="1" flipV="1">
            <a:off x="6080759" y="4203136"/>
            <a:ext cx="5715" cy="4828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6553200" y="34501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9" name="Text Box 21"/>
              <p:cNvSpPr txBox="1">
                <a:spLocks noChangeArrowheads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66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70" name="Text Box 22"/>
              <p:cNvSpPr txBox="1">
                <a:spLocks noChangeArrowheads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 sz="2400" dirty="0"/>
                  <a:t>Sometimes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GB" sz="2800" dirty="0">
                    <a:solidFill>
                      <a:srgbClr val="993300"/>
                    </a:solidFill>
                  </a:rPr>
                  <a:t>.</a:t>
                </a:r>
                <a:endParaRPr lang="en-US" sz="2800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2767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261" t="-11628" r="-3478" b="-3139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4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  <p:bldP spid="27654" grpId="0" animBg="1"/>
      <p:bldP spid="27655" grpId="0" animBg="1"/>
      <p:bldP spid="27656" grpId="0" animBg="1"/>
      <p:bldP spid="27657" grpId="0" animBg="1"/>
      <p:bldP spid="27658" grpId="0" animBg="1"/>
      <p:bldP spid="27659" grpId="0" animBg="1"/>
      <p:bldP spid="27660" grpId="0" animBg="1"/>
      <p:bldP spid="27661" grpId="0" animBg="1"/>
      <p:bldP spid="27662" grpId="0" animBg="1"/>
      <p:bldP spid="27663" grpId="0" animBg="1"/>
      <p:bldP spid="27664" grpId="0" animBg="1"/>
      <p:bldP spid="27665" grpId="0" animBg="1"/>
      <p:bldP spid="27666" grpId="0" animBg="1"/>
      <p:bldP spid="27667" grpId="0" animBg="1"/>
      <p:bldP spid="27668" grpId="0" animBg="1"/>
      <p:bldP spid="27669" grpId="0" animBg="1"/>
      <p:bldP spid="276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214546" y="4419600"/>
            <a:ext cx="4155574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we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can construct a secure encryption scheme based on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433607" y="2133600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Suppose that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chemeClr val="tx1"/>
                </a:solidFill>
              </a:rPr>
              <a:t> is a “cryptographic pseudorandom generator”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214810" y="3500438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971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Triple DES (3DES) is a standard cipher.</a:t>
            </a:r>
            <a:endParaRPr lang="en-US" sz="400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/>
          </a:p>
          <a:p>
            <a:pPr>
              <a:buFontTx/>
              <a:buNone/>
            </a:pPr>
            <a:r>
              <a:rPr lang="en-GB"/>
              <a:t>Disadvantages:</a:t>
            </a:r>
          </a:p>
          <a:p>
            <a:pPr>
              <a:buFontTx/>
              <a:buNone/>
            </a:pPr>
            <a:endParaRPr lang="en-GB"/>
          </a:p>
          <a:p>
            <a:r>
              <a:rPr lang="en-GB"/>
              <a:t>rather slow,</a:t>
            </a:r>
          </a:p>
          <a:p>
            <a:endParaRPr lang="en-GB"/>
          </a:p>
          <a:p>
            <a:r>
              <a:rPr lang="en-GB"/>
              <a:t>small block size.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759214" y="5580411"/>
            <a:ext cx="1214446" cy="575747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913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7704" y="1052736"/>
          <a:ext cx="6563072" cy="3931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Algorithm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MiB</a:t>
                      </a:r>
                      <a:r>
                        <a:rPr lang="en-US" sz="2000" u="none" strike="noStrike" dirty="0">
                          <a:effectLst/>
                        </a:rPr>
                        <a:t>/Second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Cycles Per Byte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Salsa20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643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Sosemanuk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(128-bit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12.6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(192-bit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(256-bit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(128-bit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(192-bit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(256-bit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21.7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DES/CTR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54.7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DES-EDE3/CTR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5517232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www.cryptopp.com/benchmarks.html </a:t>
            </a:r>
            <a:br>
              <a:rPr lang="en-US" dirty="0"/>
            </a:br>
            <a:r>
              <a:rPr lang="en-US" dirty="0"/>
              <a:t>All algorithms coded in C++, compiled with Microsoft Visual C++ 2005 SP1 (whole program optimization, optimize for speed), and ran on an Intel Core 2 1.83 GHz processor under Windows Vista in 32-bit mode.</a:t>
            </a:r>
          </a:p>
        </p:txBody>
      </p:sp>
      <p:sp>
        <p:nvSpPr>
          <p:cNvPr id="7" name="Left Brace 6"/>
          <p:cNvSpPr/>
          <p:nvPr/>
        </p:nvSpPr>
        <p:spPr>
          <a:xfrm>
            <a:off x="1403648" y="2204864"/>
            <a:ext cx="432048" cy="292225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1390923" y="1412776"/>
            <a:ext cx="432048" cy="72008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325" y="1578858"/>
            <a:ext cx="83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444" y="349171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25405982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implementations of AES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(taken from J </a:t>
            </a:r>
            <a:r>
              <a:rPr lang="en-US" b="1" dirty="0" err="1">
                <a:solidFill>
                  <a:srgbClr val="00B050"/>
                </a:solidFill>
              </a:rPr>
              <a:t>Daemen</a:t>
            </a:r>
            <a:r>
              <a:rPr lang="en-US" b="1" dirty="0">
                <a:solidFill>
                  <a:srgbClr val="00B050"/>
                </a:solidFill>
              </a:rPr>
              <a:t>, V </a:t>
            </a:r>
            <a:r>
              <a:rPr lang="en-US" b="1" dirty="0" err="1">
                <a:solidFill>
                  <a:srgbClr val="00B050"/>
                </a:solidFill>
              </a:rPr>
              <a:t>Rijmen</a:t>
            </a:r>
            <a:r>
              <a:rPr lang="en-US" b="1" dirty="0">
                <a:solidFill>
                  <a:srgbClr val="00B050"/>
                </a:solidFill>
              </a:rPr>
              <a:t> The design of </a:t>
            </a:r>
            <a:r>
              <a:rPr lang="en-US" b="1" dirty="0" err="1">
                <a:solidFill>
                  <a:srgbClr val="00B050"/>
                </a:solidFill>
              </a:rPr>
              <a:t>Rijndael</a:t>
            </a:r>
            <a:r>
              <a:rPr lang="en-US" b="1" dirty="0">
                <a:solidFill>
                  <a:srgbClr val="00B050"/>
                </a:solidFill>
              </a:rPr>
              <a:t>, 2001):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of a hardware record: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64" t="33623" r="30628" b="55176"/>
          <a:stretch/>
        </p:blipFill>
        <p:spPr>
          <a:xfrm>
            <a:off x="539552" y="4149080"/>
            <a:ext cx="7393296" cy="12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765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Stream ciphers vs. block ciphers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ciphers are a </a:t>
            </a:r>
            <a:r>
              <a:rPr lang="en-US" b="1" dirty="0">
                <a:solidFill>
                  <a:srgbClr val="008000"/>
                </a:solidFill>
              </a:rPr>
              <a:t>bit more efficient</a:t>
            </a:r>
            <a:r>
              <a:rPr lang="en-US" dirty="0"/>
              <a:t>.</a:t>
            </a:r>
          </a:p>
          <a:p>
            <a:r>
              <a:rPr lang="en-US" dirty="0"/>
              <a:t>But they appear to be “</a:t>
            </a:r>
            <a:r>
              <a:rPr lang="en-US" b="1" dirty="0">
                <a:solidFill>
                  <a:srgbClr val="7030A0"/>
                </a:solidFill>
              </a:rPr>
              <a:t>less secure</a:t>
            </a:r>
            <a:r>
              <a:rPr lang="en-US" dirty="0"/>
              <a:t>”.</a:t>
            </a:r>
          </a:p>
          <a:p>
            <a:r>
              <a:rPr lang="en-US" dirty="0"/>
              <a:t>It is easier to misuse them (use the same stream twice).</a:t>
            </a:r>
          </a:p>
          <a:p>
            <a:r>
              <a:rPr lang="en-US" dirty="0"/>
              <a:t>If you encrypt a stream of data</a:t>
            </a:r>
            <a:r>
              <a:rPr lang="pl-PL" dirty="0"/>
              <a:t>,</a:t>
            </a:r>
            <a:r>
              <a:rPr lang="en-US" dirty="0"/>
              <a:t> you can always use a block cipher in a </a:t>
            </a:r>
            <a:r>
              <a:rPr lang="en-US" b="1" dirty="0"/>
              <a:t>CTR</a:t>
            </a:r>
            <a:r>
              <a:rPr lang="en-US" dirty="0"/>
              <a:t> mode.</a:t>
            </a:r>
          </a:p>
          <a:p>
            <a:r>
              <a:rPr lang="en-US" dirty="0"/>
              <a:t>Probably at the moment </a:t>
            </a:r>
            <a:r>
              <a:rPr lang="en-US" b="1" dirty="0">
                <a:solidFill>
                  <a:srgbClr val="FF0000"/>
                </a:solidFill>
              </a:rPr>
              <a:t>block ciphers are a better choice </a:t>
            </a:r>
            <a:r>
              <a:rPr lang="en-US" dirty="0"/>
              <a:t>for most of the applications.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0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20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pl-PL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1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natural question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“</a:t>
            </a:r>
            <a:r>
              <a:rPr lang="en-US" b="1" dirty="0">
                <a:solidFill>
                  <a:srgbClr val="0070C0"/>
                </a:solidFill>
              </a:rPr>
              <a:t>the minimal assumption</a:t>
            </a:r>
            <a:r>
              <a:rPr lang="en-US" dirty="0"/>
              <a:t>” needed for cryptography?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Answer</a:t>
            </a:r>
            <a:r>
              <a:rPr lang="en-US" dirty="0"/>
              <a:t>: existence </a:t>
            </a:r>
            <a:r>
              <a:rPr lang="en-US" b="1" dirty="0">
                <a:solidFill>
                  <a:srgbClr val="FF0000"/>
                </a:solidFill>
              </a:rPr>
              <a:t>one-way functions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We introduce them now.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42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2406" y="129312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8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ight Arrow 12"/>
              <p:cNvSpPr/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igh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505092" cy="1143000"/>
          </a:xfrm>
        </p:spPr>
        <p:txBody>
          <a:bodyPr/>
          <a:lstStyle/>
          <a:p>
            <a:r>
              <a:rPr lang="en-US" dirty="0"/>
              <a:t>One-way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142984"/>
            <a:ext cx="8505092" cy="1052506"/>
          </a:xfr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n-US" dirty="0"/>
              <a:t>A function </a:t>
            </a:r>
          </a:p>
          <a:p>
            <a:pPr algn="ctr">
              <a:buNone/>
            </a:pPr>
            <a:r>
              <a:rPr lang="en-US" b="1" i="1" dirty="0">
                <a:solidFill>
                  <a:srgbClr val="FF0000"/>
                </a:solidFill>
                <a:latin typeface="+mj-lt"/>
              </a:rPr>
              <a:t>f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: {0,1}</a:t>
            </a:r>
            <a:r>
              <a:rPr lang="en-US" b="1" baseline="30000" dirty="0">
                <a:solidFill>
                  <a:srgbClr val="FF0000"/>
                </a:solidFill>
                <a:latin typeface="+mj-lt"/>
              </a:rPr>
              <a:t>*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→ {0,1}</a:t>
            </a:r>
            <a:r>
              <a:rPr lang="en-US" b="1" baseline="30000" dirty="0">
                <a:solidFill>
                  <a:srgbClr val="FF0000"/>
                </a:solidFill>
              </a:rPr>
              <a:t> *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>
              <a:buNone/>
            </a:pPr>
            <a:r>
              <a:rPr lang="en-US" dirty="0"/>
              <a:t>is </a:t>
            </a:r>
            <a:r>
              <a:rPr lang="en-US" b="1" dirty="0">
                <a:solidFill>
                  <a:srgbClr val="0070C0"/>
                </a:solidFill>
              </a:rPr>
              <a:t>one-way</a:t>
            </a:r>
            <a:r>
              <a:rPr lang="en-US" b="1" dirty="0"/>
              <a:t> </a:t>
            </a:r>
            <a:r>
              <a:rPr lang="en-US" dirty="0"/>
              <a:t>if it is: </a:t>
            </a:r>
            <a:r>
              <a:rPr lang="en-US" b="1" dirty="0"/>
              <a:t>(1)</a:t>
            </a:r>
            <a:r>
              <a:rPr lang="en-US" dirty="0"/>
              <a:t> poly-time computable, and </a:t>
            </a:r>
            <a:r>
              <a:rPr lang="en-US" b="1" dirty="0"/>
              <a:t>(2)</a:t>
            </a:r>
            <a:r>
              <a:rPr lang="en-US" dirty="0"/>
              <a:t> “hard to invert it”.</a:t>
            </a:r>
          </a:p>
        </p:txBody>
      </p:sp>
      <p:pic>
        <p:nvPicPr>
          <p:cNvPr id="4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3214686"/>
            <a:ext cx="1578375" cy="109061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643174" y="3000372"/>
            <a:ext cx="121444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random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∈</m:t>
                    </m:r>
                  </m:oMath>
                </a14:m>
                <a:r>
                  <a:rPr lang="it-IT" sz="14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{0,1}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n</a:t>
                </a:r>
                <a:r>
                  <a:rPr lang="it-IT" sz="32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 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probability that any poly-time adversary</a:t>
                </a:r>
                <a:br>
                  <a:rPr lang="en-US" sz="2400" dirty="0"/>
                </a:b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such that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400" dirty="0"/>
                  <a:t>is negligible in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.</a:t>
                </a:r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blipFill rotWithShape="0">
                <a:blip r:embed="rId7"/>
                <a:stretch>
                  <a:fillRect b="-40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0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7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real-life analogue: phone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24" y="2143116"/>
            <a:ext cx="4257676" cy="3983047"/>
          </a:xfrm>
        </p:spPr>
        <p:txBody>
          <a:bodyPr/>
          <a:lstStyle/>
          <a:p>
            <a:pPr>
              <a:buNone/>
            </a:pPr>
            <a:r>
              <a:rPr lang="en-US" dirty="0"/>
              <a:t>A function: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b="1" dirty="0">
                <a:solidFill>
                  <a:srgbClr val="FF0000"/>
                </a:solidFill>
              </a:rPr>
              <a:t>people </a:t>
            </a:r>
            <a:r>
              <a:rPr lang="en-US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b="1" dirty="0">
                <a:solidFill>
                  <a:srgbClr val="FF0000"/>
                </a:solidFill>
              </a:rPr>
              <a:t>numbers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is “one way”.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000240"/>
            <a:ext cx="318384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906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way functions </a:t>
            </a:r>
            <a:r>
              <a:rPr lang="en-US" b="1" u="sng" dirty="0"/>
              <a:t>do not</a:t>
            </a:r>
            <a:r>
              <a:rPr lang="en-US" b="1" dirty="0"/>
              <a:t> </a:t>
            </a:r>
            <a:r>
              <a:rPr lang="en-US" dirty="0"/>
              <a:t>“hide all the input”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928802"/>
            <a:ext cx="1571636" cy="76675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one-way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3"/>
          <p:cNvGrpSpPr/>
          <p:nvPr/>
        </p:nvGrpSpPr>
        <p:grpSpPr>
          <a:xfrm>
            <a:off x="2173045" y="2428868"/>
            <a:ext cx="1684575" cy="1938992"/>
            <a:chOff x="2173045" y="2428868"/>
            <a:chExt cx="1684575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Notched Right Arrow 7"/>
            <p:cNvSpPr/>
            <p:nvPr/>
          </p:nvSpPr>
          <p:spPr>
            <a:xfrm>
              <a:off x="3143240" y="3143248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57884" y="2428868"/>
            <a:ext cx="1645574" cy="1938992"/>
            <a:chOff x="5857884" y="2428868"/>
            <a:chExt cx="1645574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99" r="-2899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Notched Right Arrow 8"/>
            <p:cNvSpPr/>
            <p:nvPr/>
          </p:nvSpPr>
          <p:spPr>
            <a:xfrm>
              <a:off x="5857884" y="3214686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  <a:blipFill rotWithShape="0"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Notched Right Arrow 11"/>
          <p:cNvSpPr/>
          <p:nvPr/>
        </p:nvSpPr>
        <p:spPr>
          <a:xfrm>
            <a:off x="3143240" y="4500570"/>
            <a:ext cx="3429024" cy="571504"/>
          </a:xfrm>
          <a:prstGeom prst="notch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|| </m:t>
                    </m:r>
                    <m:sSub>
                      <m:sSubPr>
                        <m:ctrlPr>
                          <a:rPr lang="pl-PL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also a one-way function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60" t="-10667" b="-30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14:cNvPr>
              <p14:cNvContentPartPr/>
              <p14:nvPr/>
            </p14:nvContentPartPr>
            <p14:xfrm>
              <a:off x="8204040" y="1365480"/>
              <a:ext cx="640440" cy="21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4680" y="1356120"/>
                <a:ext cx="65916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60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1882-E5E4-49C9-A874-0714804D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way-functions – main properties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They are “</a:t>
                </a:r>
                <a:r>
                  <a:rPr lang="en-GB" b="1" dirty="0">
                    <a:solidFill>
                      <a:srgbClr val="002060"/>
                    </a:solidFill>
                  </a:rPr>
                  <a:t>hard to invert</a:t>
                </a:r>
                <a:r>
                  <a:rPr lang="en-GB" dirty="0"/>
                  <a:t>” on random input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, but:</a:t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“</a:t>
                </a:r>
                <a:r>
                  <a:rPr lang="en-GB" b="1" dirty="0">
                    <a:solidFill>
                      <a:srgbClr val="7030A0"/>
                    </a:solidFill>
                  </a:rPr>
                  <a:t>inverting</a:t>
                </a:r>
                <a:r>
                  <a:rPr lang="en-GB" dirty="0"/>
                  <a:t>” can also mean finding some other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800" dirty="0"/>
                  <a:t>it’s ok if </a:t>
                </a:r>
                <a:r>
                  <a:rPr lang="en-US" b="1" dirty="0">
                    <a:solidFill>
                      <a:srgbClr val="00B050"/>
                    </a:solidFill>
                  </a:rPr>
                  <a:t>partial information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computed from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Their existence is the “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minimal assumption</a:t>
                </a:r>
                <a:r>
                  <a:rPr lang="en-US" sz="2800" dirty="0"/>
                  <a:t>” needed for cryptography.</a:t>
                </a:r>
              </a:p>
              <a:p>
                <a:endParaRPr lang="en-US" sz="2800" dirty="0"/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  <a:blipFill>
                <a:blip r:embed="rId2"/>
                <a:stretch>
                  <a:fillRect l="-1391" t="-4262" r="-77" b="-30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9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797484"/>
          </a:xfrm>
        </p:spPr>
        <p:txBody>
          <a:bodyPr/>
          <a:lstStyle/>
          <a:p>
            <a:pPr algn="l"/>
            <a:r>
              <a:rPr lang="en-US" dirty="0"/>
              <a:t>Why “minimal assumption?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67103" y="3556270"/>
            <a:ext cx="678661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096061" y="3232117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568958" y="15763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27BB4-B40C-3289-EAB0-EE4BD6DCDA85}"/>
              </a:ext>
            </a:extLst>
          </p:cNvPr>
          <p:cNvSpPr txBox="1"/>
          <p:nvPr/>
        </p:nvSpPr>
        <p:spPr>
          <a:xfrm>
            <a:off x="403273" y="1545304"/>
            <a:ext cx="277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the following idea from the previous lecture: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D4FF-DC93-2638-A14C-396DCFAA8FD5}"/>
              </a:ext>
            </a:extLst>
          </p:cNvPr>
          <p:cNvSpPr txBox="1"/>
          <p:nvPr/>
        </p:nvSpPr>
        <p:spPr>
          <a:xfrm>
            <a:off x="357158" y="4244425"/>
            <a:ext cx="7695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Observation</a:t>
            </a:r>
            <a:r>
              <a:rPr lang="en-US" sz="2400" dirty="0"/>
              <a:t>: it’s not a sufficient condition for security.</a:t>
            </a:r>
          </a:p>
          <a:p>
            <a:endParaRPr lang="en-US" sz="2400" dirty="0"/>
          </a:p>
          <a:p>
            <a:r>
              <a:rPr lang="en-US" sz="2400" dirty="0"/>
              <a:t>But it is </a:t>
            </a:r>
            <a:r>
              <a:rPr lang="en-US" sz="2400" b="1" dirty="0">
                <a:solidFill>
                  <a:srgbClr val="FF0000"/>
                </a:solidFill>
              </a:rPr>
              <a:t>necessary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u="sng" dirty="0">
                <a:solidFill>
                  <a:srgbClr val="0070C0"/>
                </a:solidFill>
              </a:rPr>
              <a:t>Moral</a:t>
            </a:r>
            <a:r>
              <a:rPr lang="en-US" sz="2400" dirty="0"/>
              <a:t>: </a:t>
            </a:r>
            <a:r>
              <a:rPr lang="en-US" sz="2400" b="1" i="1" dirty="0">
                <a:solidFill>
                  <a:srgbClr val="FF0000"/>
                </a:solidFill>
              </a:rPr>
              <a:t>f</a:t>
            </a:r>
            <a:r>
              <a:rPr lang="en-US" sz="2400" dirty="0"/>
              <a:t> defined as </a:t>
            </a:r>
            <a:r>
              <a:rPr lang="en-US" sz="2400" b="1" dirty="0">
                <a:solidFill>
                  <a:srgbClr val="FF0000"/>
                </a:solidFill>
              </a:rPr>
              <a:t>f(K) := 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  <a:r>
              <a:rPr lang="en-US" sz="2400" dirty="0"/>
              <a:t>has to be </a:t>
            </a:r>
            <a:r>
              <a:rPr lang="en-US" sz="2400" b="1" dirty="0">
                <a:solidFill>
                  <a:srgbClr val="7030A0"/>
                </a:solidFill>
              </a:rPr>
              <a:t>one-way</a:t>
            </a:r>
            <a:r>
              <a:rPr lang="en-US" sz="2400" dirty="0"/>
              <a:t>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3C258CB-981B-E2E7-B0B9-23696C752863}"/>
              </a:ext>
            </a:extLst>
          </p:cNvPr>
          <p:cNvSpPr/>
          <p:nvPr/>
        </p:nvSpPr>
        <p:spPr>
          <a:xfrm>
            <a:off x="3637729" y="4732993"/>
            <a:ext cx="4704413" cy="1208262"/>
          </a:xfrm>
          <a:prstGeom prst="wedgeRectCallout">
            <a:avLst>
              <a:gd name="adj1" fmla="val -63366"/>
              <a:gd name="adj2" fmla="val -574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if the adversary can compute </a:t>
            </a:r>
            <a:r>
              <a:rPr lang="pl-PL" sz="2200" b="1" i="1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 from  </a:t>
            </a:r>
            <a:r>
              <a:rPr lang="pl-PL" sz="2200" b="1" i="1" dirty="0">
                <a:solidFill>
                  <a:srgbClr val="FF0000"/>
                </a:solidFill>
              </a:rPr>
              <a:t>C</a:t>
            </a:r>
            <a:r>
              <a:rPr lang="pl-PL" sz="2200" b="1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:= Enc</a:t>
            </a:r>
            <a:r>
              <a:rPr lang="pl-PL" sz="2200" b="1" i="1" baseline="-25000" dirty="0">
                <a:solidFill>
                  <a:srgbClr val="FF0000"/>
                </a:solidFill>
              </a:rPr>
              <a:t>K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i="1" dirty="0">
                <a:solidFill>
                  <a:srgbClr val="FF0000"/>
                </a:solidFill>
              </a:rPr>
              <a:t>m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from some </a:t>
            </a:r>
            <a:r>
              <a:rPr lang="en-US" sz="2200" b="1" i="1" dirty="0">
                <a:solidFill>
                  <a:srgbClr val="FF0000"/>
                </a:solidFill>
              </a:rPr>
              <a:t>m </a:t>
            </a:r>
            <a:r>
              <a:rPr lang="en-US" sz="2200" dirty="0"/>
              <a:t>then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dirty="0" err="1">
                <a:solidFill>
                  <a:srgbClr val="FF0000"/>
                </a:solidFill>
              </a:rPr>
              <a:t>Enc,Dec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secure  </a:t>
            </a:r>
          </a:p>
        </p:txBody>
      </p:sp>
    </p:spTree>
    <p:extLst>
      <p:ext uri="{BB962C8B-B14F-4D97-AF65-F5344CB8AC3E}">
        <p14:creationId xmlns:p14="http://schemas.microsoft.com/office/powerpoint/2010/main" val="3705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47968" cy="1143000"/>
          </a:xfrm>
        </p:spPr>
        <p:txBody>
          <a:bodyPr/>
          <a:lstStyle/>
          <a:p>
            <a:r>
              <a:rPr lang="en-US" dirty="0"/>
              <a:t>One-way functions more formally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0364" y="1357298"/>
            <a:ext cx="38479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experiment </a:t>
            </a:r>
            <a:r>
              <a:rPr lang="en-US" b="1" dirty="0"/>
              <a:t>(machine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 function </a:t>
            </a:r>
            <a:r>
              <a:rPr lang="en-US" b="1" i="1" dirty="0">
                <a:solidFill>
                  <a:srgbClr val="FF0000"/>
                </a:solidFill>
              </a:rPr>
              <a:t>f</a:t>
            </a:r>
            <a:r>
              <a:rPr lang="en-US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pick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>
                    <a:cs typeface="Arial"/>
                  </a:rPr>
                  <a:t>a random element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it-IT" sz="2400" b="1" dirty="0">
                  <a:solidFill>
                    <a:srgbClr val="C0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it-IT" dirty="0"/>
                  <a:t>,</a:t>
                </a:r>
                <a:endParaRPr lang="it-IT" sz="2400" b="1" dirty="0">
                  <a:solidFill>
                    <a:srgbClr val="99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en-US" sz="2400" dirty="0"/>
                  <a:t>be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the output </a:t>
                </a:r>
                <a:r>
                  <a:rPr lang="it-IT" sz="2400" dirty="0" err="1"/>
                  <a:t>of</a:t>
                </a:r>
                <a:r>
                  <a:rPr lang="it-IT" sz="2400" dirty="0"/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on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y</a:t>
                </a: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we say that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 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won</a:t>
                </a:r>
                <a:r>
                  <a:rPr lang="it-IT" sz="2400" dirty="0">
                    <a:solidFill>
                      <a:srgbClr val="0070C0"/>
                    </a:solidFill>
                  </a:rPr>
                  <a:t> </a:t>
                </a:r>
                <a:r>
                  <a:rPr lang="it-IT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it-IT" dirty="0"/>
                  <a:t>.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  <a:blipFill rotWithShape="0">
                <a:blip r:embed="rId3"/>
                <a:stretch>
                  <a:fillRect l="-1527" t="-2602" b="-37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will say that a poly-time computable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one-way</a:t>
                </a:r>
                <a:r>
                  <a:rPr lang="en-US" sz="2400" b="1" dirty="0"/>
                  <a:t> </a:t>
                </a:r>
                <a:r>
                  <a:rPr lang="en-US" sz="2400" dirty="0"/>
                  <a:t>if 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2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788141" y="5411353"/>
            <a:ext cx="27291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polynomial</a:t>
            </a:r>
            <a:r>
              <a:rPr lang="pl-PL" sz="2400" b="1" dirty="0">
                <a:solidFill>
                  <a:srgbClr val="FF0000"/>
                </a:solidFill>
              </a:rPr>
              <a:t>-time</a:t>
            </a:r>
          </a:p>
          <a:p>
            <a:pPr lvl="0" algn="ctr">
              <a:spcBef>
                <a:spcPct val="0"/>
              </a:spcBef>
            </a:pPr>
            <a:r>
              <a:rPr lang="pl-PL" sz="2400" b="1" dirty="0">
                <a:solidFill>
                  <a:prstClr val="black"/>
                </a:solidFill>
              </a:rPr>
              <a:t>Turing Machine</a:t>
            </a:r>
            <a:r>
              <a:rPr lang="en-US" sz="2400" b="1" dirty="0">
                <a:solidFill>
                  <a:srgbClr val="9900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22011" y="4768411"/>
            <a:ext cx="3446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0000"/>
                </a:solidFill>
              </a:rPr>
              <a:t>P 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en-US" sz="2400" b="1" dirty="0"/>
              <a:t>wins</a:t>
            </a:r>
            <a:r>
              <a:rPr lang="it-IT" sz="2400" b="1" dirty="0">
                <a:solidFill>
                  <a:srgbClr val="FF0000"/>
                </a:solidFill>
              </a:rPr>
              <a:t>)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pl-PL" sz="2400" b="1" dirty="0"/>
              <a:t>is </a:t>
            </a:r>
            <a:r>
              <a:rPr lang="pl-PL" sz="2400" b="1" dirty="0">
                <a:solidFill>
                  <a:srgbClr val="0070C0"/>
                </a:solidFill>
              </a:rPr>
              <a:t>negligible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sz="7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2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a (candidate for) a one-way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P=NP</a:t>
                </a:r>
                <a:r>
                  <a:rPr lang="en-US" sz="2400" dirty="0"/>
                  <a:t> then </a:t>
                </a:r>
                <a:r>
                  <a:rPr lang="en-US" sz="2400" b="1" dirty="0"/>
                  <a:t>one-way functions don’t exist</a:t>
                </a:r>
                <a:r>
                  <a:rPr lang="en-US" sz="2400" dirty="0"/>
                  <a:t>.</a:t>
                </a:r>
              </a:p>
              <a:p>
                <a:pPr algn="r">
                  <a:buNone/>
                </a:pPr>
                <a:r>
                  <a:rPr lang="en-US" sz="2400" dirty="0"/>
                  <a:t>Therefore currently no function can be proven to be one-way.</a:t>
                </a:r>
              </a:p>
              <a:p>
                <a:pPr>
                  <a:buNone/>
                </a:pPr>
                <a:r>
                  <a:rPr lang="en-US" sz="2400" dirty="0"/>
                  <a:t>But there exist candidates. </a:t>
                </a:r>
                <a:endParaRPr lang="pl-PL" sz="2400" dirty="0"/>
              </a:p>
              <a:p>
                <a:pPr algn="ctr">
                  <a:buNone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Example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pl-PL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𝒑𝒒</m:t>
                    </m:r>
                  </m:oMath>
                </a14:m>
                <a:r>
                  <a:rPr lang="pl-PL" sz="2400" dirty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>
                    <a:solidFill>
                      <a:schemeClr val="tx1"/>
                    </a:solidFill>
                  </a:rPr>
                  <a:t>where</a:t>
                </a:r>
                <a:r>
                  <a:rPr lang="pl-PL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pl-PL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primes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  <a:blipFill rotWithShape="0">
                <a:blip r:embed="rId3"/>
                <a:stretch>
                  <a:fillRect l="-1056" t="-2989" r="-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2214546" y="4572008"/>
            <a:ext cx="5214974" cy="2071702"/>
          </a:xfrm>
          <a:prstGeom prst="wedgeRoundRectCallout">
            <a:avLst>
              <a:gd name="adj1" fmla="val -32525"/>
              <a:gd name="adj2" fmla="val -79045"/>
              <a:gd name="adj3" fmla="val 16667"/>
            </a:avLst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2400" dirty="0"/>
              <a:t>this function is defined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primes × primes</a:t>
            </a:r>
            <a:r>
              <a:rPr lang="en-US" sz="2400" dirty="0"/>
              <a:t>,</a:t>
            </a:r>
          </a:p>
          <a:p>
            <a:pPr algn="ctr">
              <a:buNone/>
            </a:pPr>
            <a:r>
              <a:rPr lang="en-US" sz="2400" dirty="0"/>
              <a:t>not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{0,1}</a:t>
            </a:r>
            <a:r>
              <a:rPr lang="en-US" sz="2400" b="1" baseline="30000" dirty="0">
                <a:solidFill>
                  <a:srgbClr val="FF0000"/>
                </a:solidFill>
              </a:rPr>
              <a:t>*</a:t>
            </a:r>
            <a:endParaRPr lang="en-US" sz="24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2400" dirty="0"/>
              <a:t>but it’s just a technicality</a:t>
            </a:r>
          </a:p>
        </p:txBody>
      </p:sp>
    </p:spTree>
    <p:extLst>
      <p:ext uri="{BB962C8B-B14F-4D97-AF65-F5344CB8AC3E}">
        <p14:creationId xmlns:p14="http://schemas.microsoft.com/office/powerpoint/2010/main" val="28504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785" y="251633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00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Our tool: pseudorandomness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7591"/>
            <a:ext cx="8067513" cy="10167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An important topic on its own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pl-PL" dirty="0"/>
              <a:t>pplications outside of cryptography (e.g.: </a:t>
            </a:r>
            <a:r>
              <a:rPr lang="pl-PL" b="1" dirty="0">
                <a:solidFill>
                  <a:srgbClr val="FF0000"/>
                </a:solidFill>
              </a:rPr>
              <a:t>derandomization</a:t>
            </a:r>
            <a:r>
              <a:rPr lang="pl-PL" dirty="0"/>
              <a:t> of randomized algorithms).</a:t>
            </a:r>
            <a:endParaRPr lang="en-US" dirty="0"/>
          </a:p>
        </p:txBody>
      </p:sp>
      <p:pic>
        <p:nvPicPr>
          <p:cNvPr id="1028" name="Picture 4" descr="Modern Cryptography, Probabilistic Proofs and Pseudorandomness (Algorithms  and Combinatorics) (Algorithms and Combinatorics, 17): Goldreich, Oded:  9783540647669: Amazon.com: Book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1"/>
          <a:stretch/>
        </p:blipFill>
        <p:spPr bwMode="auto">
          <a:xfrm>
            <a:off x="3500331" y="3191995"/>
            <a:ext cx="2143338" cy="326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up-assets.imgix.net/onix/images/9780691025469.jpg?w=410&amp;auto=form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49" y="3176497"/>
            <a:ext cx="2184666" cy="3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.media-amazon.com/images/I/31gZDyWgEu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r="2777" b="4409"/>
          <a:stretch/>
        </p:blipFill>
        <p:spPr bwMode="auto">
          <a:xfrm>
            <a:off x="892120" y="3176498"/>
            <a:ext cx="2128434" cy="32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13" y="60412"/>
            <a:ext cx="7886700" cy="1325563"/>
          </a:xfrm>
        </p:spPr>
        <p:txBody>
          <a:bodyPr/>
          <a:lstStyle/>
          <a:p>
            <a:r>
              <a:rPr lang="pl-PL" dirty="0"/>
              <a:t>Intution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13" y="1385975"/>
            <a:ext cx="7886700" cy="16304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Randomness depends on the “</a:t>
            </a:r>
            <a:r>
              <a:rPr lang="en-US" b="1" dirty="0">
                <a:solidFill>
                  <a:srgbClr val="0070C0"/>
                </a:solidFill>
              </a:rPr>
              <a:t>power of an observer</a:t>
            </a:r>
            <a:r>
              <a:rPr lang="en-US" dirty="0"/>
              <a:t>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 of a </a:t>
            </a:r>
            <a:r>
              <a:rPr lang="en-US" b="1" dirty="0"/>
              <a:t>coin-toss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cdn-icons-png.flaticon.com/512/8855/88550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34" y="4289718"/>
            <a:ext cx="1830657" cy="18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cons-png.flaticon.com/512/907/9072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5914" y="4289718"/>
            <a:ext cx="1907464" cy="20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4303363" y="2358987"/>
            <a:ext cx="4113831" cy="1725477"/>
          </a:xfrm>
          <a:prstGeom prst="wedgeRectCallout">
            <a:avLst>
              <a:gd name="adj1" fmla="val -15935"/>
              <a:gd name="adj2" fmla="val 6818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 observer that can record and process coin behavior </a:t>
            </a:r>
            <a:r>
              <a:rPr lang="en-US" sz="2400" b="1" dirty="0">
                <a:solidFill>
                  <a:srgbClr val="FF0000"/>
                </a:solidFill>
              </a:rPr>
              <a:t>can predict the outcome</a:t>
            </a:r>
          </a:p>
        </p:txBody>
      </p:sp>
    </p:spTree>
    <p:extLst>
      <p:ext uri="{BB962C8B-B14F-4D97-AF65-F5344CB8AC3E}">
        <p14:creationId xmlns:p14="http://schemas.microsoft.com/office/powerpoint/2010/main" val="13982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change the security definition?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</p:spPr>
            <p:txBody>
              <a:bodyPr>
                <a:normAutofit/>
              </a:bodyPr>
              <a:lstStyle/>
              <a:p>
                <a:pPr algn="ctr">
                  <a:buNone/>
                </a:pPr>
                <a:r>
                  <a:rPr lang="pl-PL" sz="2000" dirty="0"/>
                  <a:t>An encryption scheme is </a:t>
                </a:r>
                <a:r>
                  <a:rPr lang="pl-PL" sz="2000" b="1" dirty="0">
                    <a:solidFill>
                      <a:srgbClr val="002060"/>
                    </a:solidFill>
                  </a:rPr>
                  <a:t>perfectly secret</a:t>
                </a:r>
                <a:r>
                  <a:rPr lang="pl-PL" sz="2000" dirty="0">
                    <a:solidFill>
                      <a:srgbClr val="002060"/>
                    </a:solidFill>
                  </a:rPr>
                  <a:t> </a:t>
                </a:r>
                <a:r>
                  <a:rPr lang="pl-PL" sz="2000" dirty="0"/>
                  <a:t>if for every 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sz="2000" b="1" dirty="0">
                    <a:solidFill>
                      <a:srgbClr val="FF0000"/>
                    </a:solidFill>
                    <a:latin typeface="Lucida Calligraphy"/>
                  </a:rPr>
                  <a:t> M</a:t>
                </a:r>
                <a:r>
                  <a:rPr lang="pl-PL" sz="16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</a:p>
              <a:p>
                <a:pPr algn="ctr">
                  <a:buNone/>
                </a:pP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  <a:cs typeface="Arial"/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 </a:t>
                </a:r>
                <a:r>
                  <a:rPr lang="en-US" sz="2000" b="1" dirty="0">
                    <a:cs typeface="Arial"/>
                  </a:rPr>
                  <a:t>and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  <a:cs typeface="Arial"/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en-US" sz="2000" b="1" dirty="0">
                    <a:cs typeface="Arial"/>
                  </a:rPr>
                  <a:t>are identically distributed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  <a:blipFill rotWithShape="0">
                <a:blip r:embed="rId3"/>
                <a:stretch>
                  <a:fillRect t="-7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714348" y="1714488"/>
            <a:ext cx="7715304" cy="857256"/>
          </a:xfrm>
          <a:prstGeom prst="wedgeRoundRectCallout">
            <a:avLst>
              <a:gd name="adj1" fmla="val 36719"/>
              <a:gd name="adj2" fmla="val 86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/>
              <a:t>we will require that 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0</a:t>
            </a:r>
            <a:r>
              <a:rPr lang="it-IT" sz="2000" b="1" dirty="0">
                <a:solidFill>
                  <a:srgbClr val="FF0000"/>
                </a:solidFill>
              </a:rPr>
              <a:t>,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1</a:t>
            </a:r>
            <a:r>
              <a:rPr lang="it-IT" sz="2000" b="1" baseline="-25000" dirty="0">
                <a:solidFill>
                  <a:srgbClr val="C00000"/>
                </a:solidFill>
              </a:rPr>
              <a:t> </a:t>
            </a:r>
            <a:r>
              <a:rPr lang="it-IT" sz="2000" dirty="0">
                <a:solidFill>
                  <a:schemeClr val="tx1"/>
                </a:solidFill>
              </a:rPr>
              <a:t>are </a:t>
            </a:r>
            <a:r>
              <a:rPr lang="en-US" sz="2000" dirty="0">
                <a:solidFill>
                  <a:schemeClr val="tx1"/>
                </a:solidFill>
              </a:rPr>
              <a:t>chosen by a </a:t>
            </a:r>
            <a:r>
              <a:rPr lang="en-US" sz="2000" b="1" dirty="0">
                <a:solidFill>
                  <a:schemeClr val="tx1"/>
                </a:solidFill>
              </a:rPr>
              <a:t>poly-time adversary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57224" y="4500570"/>
            <a:ext cx="7715304" cy="857256"/>
          </a:xfrm>
          <a:prstGeom prst="wedgeRoundRectCallout">
            <a:avLst>
              <a:gd name="adj1" fmla="val -701"/>
              <a:gd name="adj2" fmla="val -15682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require that no </a:t>
            </a:r>
            <a:r>
              <a:rPr lang="en-US" sz="2000" b="1" dirty="0"/>
              <a:t>poly-time adversary </a:t>
            </a:r>
            <a:r>
              <a:rPr lang="en-US" sz="2000" dirty="0"/>
              <a:t>can distinguish</a:t>
            </a:r>
            <a:br>
              <a:rPr lang="en-US" sz="2000" dirty="0"/>
            </a:b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0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)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from</a:t>
            </a:r>
            <a:r>
              <a:rPr lang="pl-PL" sz="20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en-US" sz="20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en-US" sz="2000" b="1" dirty="0">
                <a:solidFill>
                  <a:srgbClr val="FF0000"/>
                </a:solidFill>
                <a:cs typeface="Arial"/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359" y="-50855"/>
            <a:ext cx="8229600" cy="1143000"/>
          </a:xfrm>
        </p:spPr>
        <p:txBody>
          <a:bodyPr/>
          <a:lstStyle/>
          <a:p>
            <a:r>
              <a:rPr lang="en-US" sz="3200" dirty="0"/>
              <a:t>Pseudorandom generators</a:t>
            </a:r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5579481" y="149065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7027281" y="1033458"/>
            <a:ext cx="609600" cy="1752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G(s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379" name="AutoShape 11"/>
          <p:cNvSpPr>
            <a:spLocks noChangeArrowheads="1"/>
          </p:cNvSpPr>
          <p:nvPr/>
        </p:nvSpPr>
        <p:spPr bwMode="auto">
          <a:xfrm rot="5400000">
            <a:off x="5655681" y="149065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5274681" y="149065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5122281" y="14906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5122281" y="23288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4" name="Line 16"/>
          <p:cNvSpPr>
            <a:spLocks noChangeShapeType="1"/>
          </p:cNvSpPr>
          <p:nvPr/>
        </p:nvSpPr>
        <p:spPr bwMode="auto">
          <a:xfrm>
            <a:off x="8017881" y="1033458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>
            <a:off x="7865481" y="10334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7865481" y="27860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836521" y="172877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720" y="3643314"/>
            <a:ext cx="8572560" cy="286232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polynomial such that always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 &gt;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An algorithm </a:t>
            </a:r>
            <a:r>
              <a:rPr lang="en-US" sz="2000" b="1" i="1" dirty="0">
                <a:solidFill>
                  <a:srgbClr val="FF0000"/>
                </a:solidFill>
              </a:rPr>
              <a:t>G </a:t>
            </a:r>
            <a:r>
              <a:rPr lang="en-US" sz="2000" b="1" dirty="0">
                <a:solidFill>
                  <a:srgbClr val="FF0000"/>
                </a:solidFill>
              </a:rPr>
              <a:t>: 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sz="2000" b="1" dirty="0">
                <a:solidFill>
                  <a:srgbClr val="FF0000"/>
                </a:solidFill>
              </a:rPr>
              <a:t>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is called a </a:t>
            </a:r>
            <a:r>
              <a:rPr lang="en-US" sz="2000" b="1" dirty="0">
                <a:solidFill>
                  <a:srgbClr val="002060"/>
                </a:solidFill>
              </a:rPr>
              <a:t>pseudorandom generator (PRG) </a:t>
            </a:r>
            <a:r>
              <a:rPr lang="en-US" sz="2000" dirty="0"/>
              <a:t>if </a:t>
            </a:r>
          </a:p>
          <a:p>
            <a:pPr algn="ctr"/>
            <a:r>
              <a:rPr lang="en-US" sz="2000" dirty="0"/>
              <a:t>for every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and for every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such that </a:t>
            </a:r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| =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 we have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)| =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dirty="0"/>
              <a:t>.</a:t>
            </a:r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dirty="0"/>
          </a:p>
          <a:p>
            <a:r>
              <a:rPr lang="en-US" sz="2000" dirty="0"/>
              <a:t>and for a random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the value 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“</a:t>
            </a:r>
            <a:r>
              <a:rPr lang="en-US" sz="2000" b="1" dirty="0"/>
              <a:t>looks random</a:t>
            </a:r>
            <a:r>
              <a:rPr lang="en-US" sz="2000" dirty="0"/>
              <a:t>”.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91363" y="3243204"/>
            <a:ext cx="136928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71472" y="2071678"/>
            <a:ext cx="2143140" cy="898400"/>
          </a:xfrm>
          <a:prstGeom prst="wedgeEllipseCallout">
            <a:avLst>
              <a:gd name="adj1" fmla="val -54093"/>
              <a:gd name="adj2" fmla="val 12946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“expansion</a:t>
            </a:r>
          </a:p>
          <a:p>
            <a:pPr algn="ctr"/>
            <a:r>
              <a:rPr lang="en-US" b="1" dirty="0"/>
              <a:t>factor”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6286512" y="4786322"/>
            <a:ext cx="2643206" cy="1428760"/>
          </a:xfrm>
          <a:prstGeom prst="wedgeEllipseCallout">
            <a:avLst>
              <a:gd name="adj1" fmla="val -73315"/>
              <a:gd name="adj2" fmla="val 3069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this has to be formalized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1928794" y="1071546"/>
            <a:ext cx="2143140" cy="898400"/>
          </a:xfrm>
          <a:prstGeom prst="wedgeEllipseCallout">
            <a:avLst>
              <a:gd name="adj1" fmla="val 127747"/>
              <a:gd name="adj2" fmla="val 32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“seed”</a:t>
            </a:r>
          </a:p>
        </p:txBody>
      </p:sp>
    </p:spTree>
    <p:extLst>
      <p:ext uri="{BB962C8B-B14F-4D97-AF65-F5344CB8AC3E}">
        <p14:creationId xmlns:p14="http://schemas.microsoft.com/office/powerpoint/2010/main" val="213405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8" grpId="0" animBg="1"/>
      <p:bldP spid="58379" grpId="0" animBg="1"/>
      <p:bldP spid="58384" grpId="0" animBg="1"/>
      <p:bldP spid="58386" grpId="0" animBg="1"/>
      <p:bldP spid="58387" grpId="0" animBg="1"/>
      <p:bldP spid="17" grpId="0"/>
      <p:bldP spid="19" grpId="0" build="allAtOnce" animBg="1"/>
      <p:bldP spid="20" grpId="0" animBg="1"/>
      <p:bldP spid="22" grpId="0" animBg="1"/>
      <p:bldP spid="23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1643074" cy="714356"/>
          </a:xfrm>
        </p:spPr>
        <p:txBody>
          <a:bodyPr>
            <a:normAutofit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57232"/>
            <a:ext cx="512198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Use PRGs to “shorten” the key in the one time pad 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105144" y="252887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533904" y="2100249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Key</a:t>
                </a:r>
                <a:r>
                  <a:rPr lang="en-US" dirty="0"/>
                  <a:t>: random string of length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</a:t>
                </a:r>
              </a:p>
              <a:p>
                <a:r>
                  <a:rPr lang="en-US" b="1" dirty="0"/>
                  <a:t>Plaintexts</a:t>
                </a:r>
                <a:r>
                  <a:rPr lang="en-US" dirty="0"/>
                  <a:t>: strings of length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15" t="-5556" b="-120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071538" y="257174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5462598" y="2100250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6929454" y="2071678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501356" y="3857628"/>
            <a:ext cx="3999734" cy="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86512" y="157161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138486" y="4491054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4567246" y="4062425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 rot="5400000">
            <a:off x="3214686" y="4491054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5495940" y="4062426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6962796" y="4033854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1538" y="464344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42976" y="6143644"/>
            <a:ext cx="750099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If we use a “normal PRG” – this idea doesn’t work </a:t>
            </a: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We have to use the </a:t>
            </a:r>
            <a:r>
              <a:rPr lang="en-US" b="1" dirty="0">
                <a:solidFill>
                  <a:srgbClr val="002060"/>
                </a:solidFill>
              </a:rPr>
              <a:t>cryptographic PRGs.</a:t>
            </a:r>
          </a:p>
        </p:txBody>
      </p:sp>
      <p:sp>
        <p:nvSpPr>
          <p:cNvPr id="22" name="Cloud Callout 21"/>
          <p:cNvSpPr/>
          <p:nvPr/>
        </p:nvSpPr>
        <p:spPr>
          <a:xfrm>
            <a:off x="5715008" y="142852"/>
            <a:ext cx="3143272" cy="1357322"/>
          </a:xfrm>
          <a:prstGeom prst="cloudCallout">
            <a:avLst>
              <a:gd name="adj1" fmla="val -65157"/>
              <a:gd name="adj2" fmla="val 1436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a moment just consider a </a:t>
            </a:r>
            <a:r>
              <a:rPr lang="en-US" b="1" dirty="0"/>
              <a:t>single message case</a:t>
            </a:r>
          </a:p>
        </p:txBody>
      </p:sp>
    </p:spTree>
    <p:extLst>
      <p:ext uri="{BB962C8B-B14F-4D97-AF65-F5344CB8AC3E}">
        <p14:creationId xmlns:p14="http://schemas.microsoft.com/office/powerpoint/2010/main" val="36230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19" grpId="0"/>
      <p:bldP spid="20" grpId="0" animBg="1"/>
      <p:bldP spid="21" grpId="0" animBg="1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𝟎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ℓ(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𝒏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200" baseline="300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arallelogram 6"/>
          <p:cNvSpPr/>
          <p:nvPr/>
        </p:nvSpPr>
        <p:spPr>
          <a:xfrm rot="5400000">
            <a:off x="3857608" y="3214698"/>
            <a:ext cx="1143032" cy="4857784"/>
          </a:xfrm>
          <a:prstGeom prst="parallelogram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“Looks random”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{0,1}</a:t>
                </a:r>
                <a:r>
                  <a:rPr lang="en-US" b="1" i="1" baseline="30000" dirty="0">
                    <a:solidFill>
                      <a:srgbClr val="FF0000"/>
                    </a:solidFill>
                    <a:sym typeface="Symbol"/>
                  </a:rPr>
                  <a:t>n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 </a:t>
                </a:r>
                <a:r>
                  <a:rPr lang="en-US" dirty="0"/>
                  <a:t>is chosen randomly.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Can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G</a:t>
                </a:r>
                <a:r>
                  <a:rPr lang="en-US" b="1" dirty="0">
                    <a:solidFill>
                      <a:srgbClr val="FF0000"/>
                    </a:solidFill>
                  </a:rPr>
                  <a:t>(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)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ℓ(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 uniformly random? </a:t>
                </a:r>
              </a:p>
              <a:p>
                <a:pPr algn="ctr">
                  <a:buNone/>
                </a:pPr>
                <a:r>
                  <a:rPr lang="en-US" b="1" dirty="0"/>
                  <a:t>No!</a:t>
                </a:r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  <a:blipFill rotWithShape="0">
                <a:blip r:embed="rId4"/>
                <a:stretch>
                  <a:fillRect l="-1481" t="-42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142976" y="5000636"/>
            <a:ext cx="1785950" cy="92869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sym typeface="Symbol"/>
              </a:rPr>
              <a:t>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86446" y="5357826"/>
            <a:ext cx="2088152" cy="85725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sym typeface="Symbol"/>
              </a:rPr>
              <a:t>G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({0,1}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8147902" cy="1143000"/>
          </a:xfrm>
        </p:spPr>
        <p:txBody>
          <a:bodyPr/>
          <a:lstStyle/>
          <a:p>
            <a:r>
              <a:rPr lang="en-US" dirty="0"/>
              <a:t>“Looks random”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447800"/>
            <a:ext cx="8433654" cy="4800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What does it mean?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Non-cryptographic</a:t>
            </a:r>
            <a:r>
              <a:rPr lang="en-US" dirty="0"/>
              <a:t> applications: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some statistical tests</a:t>
            </a:r>
            <a:r>
              <a:rPr lang="en-US" dirty="0"/>
              <a:t>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Cryptography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all polynomial-time tests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8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Non-cryptographic PRGs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</a:t>
                </a:r>
                <a:r>
                  <a:rPr lang="en-US" b="1" dirty="0">
                    <a:solidFill>
                      <a:srgbClr val="0070C0"/>
                    </a:solidFill>
                  </a:rPr>
                  <a:t>Linear Congruential Generators (LCG) </a:t>
                </a:r>
                <a:r>
                  <a:rPr lang="en-US" dirty="0"/>
                  <a:t>defined recursively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– the key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 for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en-US" dirty="0"/>
                  <a:t>let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>
                    <a:solidFill>
                      <a:srgbClr val="7030A0"/>
                    </a:solidFill>
                  </a:rPr>
                  <a:t>output</a:t>
                </a:r>
                <a:r>
                  <a:rPr lang="en-US" dirty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where </a:t>
                </a:r>
              </a:p>
              <a:p>
                <a:pPr marL="0" indent="0" algn="ctr">
                  <a:buNone/>
                </a:pPr>
                <a:r>
                  <a:rPr lang="en-US" b="1" i="1" dirty="0">
                    <a:solidFill>
                      <a:srgbClr val="FF0000"/>
                    </a:solidFill>
                  </a:rPr>
                  <a:t>Y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000000"/>
                    </a:solidFill>
                  </a:rPr>
                  <a:t> = first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bits of each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X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br>
                  <a:rPr lang="en-US" b="1" baseline="-25000" dirty="0">
                    <a:solidFill>
                      <a:srgbClr val="FF0000"/>
                    </a:solidFill>
                  </a:rPr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rand() </a:t>
                </a:r>
                <a:r>
                  <a:rPr lang="en-US" dirty="0"/>
                  <a:t>function in Windows – an </a:t>
                </a:r>
                <a:r>
                  <a:rPr lang="en-US" b="1" dirty="0">
                    <a:solidFill>
                      <a:srgbClr val="0070C0"/>
                    </a:solidFill>
                  </a:rPr>
                  <a:t>LCG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with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a</a:t>
                </a:r>
                <a:r>
                  <a:rPr lang="en-US" b="1" dirty="0">
                    <a:solidFill>
                      <a:srgbClr val="FF0000"/>
                    </a:solidFill>
                  </a:rPr>
                  <a:t> = 214013,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b="1" dirty="0">
                    <a:solidFill>
                      <a:srgbClr val="FF0000"/>
                    </a:solidFill>
                  </a:rPr>
                  <a:t> = 2531011,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m</a:t>
                </a:r>
                <a:r>
                  <a:rPr lang="en-US" b="1" dirty="0">
                    <a:solidFill>
                      <a:srgbClr val="FF0000"/>
                    </a:solidFill>
                  </a:rPr>
                  <a:t> = 2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32</a:t>
                </a:r>
                <a:r>
                  <a:rPr lang="en-US" b="1" dirty="0">
                    <a:solidFill>
                      <a:srgbClr val="FF0000"/>
                    </a:solidFill>
                  </a:rPr>
                  <a:t>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 </a:t>
                </a:r>
                <a:r>
                  <a:rPr lang="en-US" b="1" dirty="0">
                    <a:solidFill>
                      <a:srgbClr val="FF0000"/>
                    </a:solidFill>
                  </a:rPr>
                  <a:t>= 15</a:t>
                </a: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  <a:blipFill rotWithShape="0">
                <a:blip r:embed="rId2"/>
                <a:stretch>
                  <a:fillRect l="-1391" t="-27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371139" y="5244353"/>
            <a:ext cx="8455510" cy="215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36" y="317227"/>
            <a:ext cx="7886700" cy="1325563"/>
          </a:xfrm>
        </p:spPr>
        <p:txBody>
          <a:bodyPr/>
          <a:lstStyle/>
          <a:p>
            <a:r>
              <a:rPr lang="en-US" dirty="0"/>
              <a:t>How to break an LRS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262515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Solve linear equations with “partial knowledge” (because you only know only first 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dirty="0"/>
              <a:t> bits)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See: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G. </a:t>
            </a:r>
            <a:r>
              <a:rPr lang="en-US" dirty="0" err="1">
                <a:solidFill>
                  <a:srgbClr val="00B050"/>
                </a:solidFill>
              </a:rPr>
              <a:t>Argyros</a:t>
            </a:r>
            <a:r>
              <a:rPr lang="en-US" dirty="0">
                <a:solidFill>
                  <a:srgbClr val="00B050"/>
                </a:solidFill>
              </a:rPr>
              <a:t> and A. </a:t>
            </a:r>
            <a:r>
              <a:rPr lang="en-US" dirty="0" err="1">
                <a:solidFill>
                  <a:srgbClr val="00B050"/>
                </a:solidFill>
              </a:rPr>
              <a:t>Kiayias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dirty="0">
                <a:solidFill>
                  <a:srgbClr val="00B050"/>
                </a:solidFill>
              </a:rPr>
              <a:t>I Forgot Your Password: Randomness Attacks Against PHP Applications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</a:rPr>
              <a:t>USENIX Security '12</a:t>
            </a:r>
          </a:p>
          <a:p>
            <a:pPr marL="0" indent="0">
              <a:buNone/>
            </a:pPr>
            <a:r>
              <a:rPr lang="en-US" dirty="0"/>
              <a:t>(successful attacks on password-recovery mechanisms in PHP)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6216" y="18448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57864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05936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2000" y="234888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2886056" y="2348880"/>
            <a:ext cx="3935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Y</a:t>
            </a:r>
            <a:r>
              <a:rPr lang="en-US" b="1" i="1" baseline="-25000" dirty="0" err="1">
                <a:solidFill>
                  <a:srgbClr val="FF0000"/>
                </a:solidFill>
              </a:rPr>
              <a:t>n</a:t>
            </a:r>
            <a:endParaRPr lang="en-US" i="1" dirty="0"/>
          </a:p>
        </p:txBody>
      </p:sp>
      <p:sp>
        <p:nvSpPr>
          <p:cNvPr id="10" name="Right Arrow 9"/>
          <p:cNvSpPr/>
          <p:nvPr/>
        </p:nvSpPr>
        <p:spPr>
          <a:xfrm>
            <a:off x="3534128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7062520" y="2348880"/>
            <a:ext cx="4106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6198424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09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3571876"/>
            <a:ext cx="9144000" cy="26432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928670"/>
            <a:ext cx="9144000" cy="26432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271462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 dirty="0"/>
              <a:t>PRG – main idea of the definition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91849" y="1782537"/>
            <a:ext cx="4409662" cy="1646463"/>
            <a:chOff x="480" y="960"/>
            <a:chExt cx="2375" cy="677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15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78" y="1095"/>
              <a:ext cx="677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7807087" y="2488164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outputs: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7021269" y="2988230"/>
            <a:ext cx="2045611" cy="369332"/>
            <a:chOff x="5429256" y="1500174"/>
            <a:chExt cx="2045611" cy="369332"/>
          </a:xfrm>
        </p:grpSpPr>
        <p:sp>
          <p:nvSpPr>
            <p:cNvPr id="59405" name="Text Box 13"/>
            <p:cNvSpPr txBox="1">
              <a:spLocks noChangeArrowheads="1"/>
            </p:cNvSpPr>
            <p:nvPr/>
          </p:nvSpPr>
          <p:spPr bwMode="auto">
            <a:xfrm>
              <a:off x="6429388" y="1500174"/>
              <a:ext cx="1045479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b</a:t>
              </a:r>
              <a:r>
                <a:rPr lang="en-US" sz="1800" b="1" dirty="0">
                  <a:solidFill>
                    <a:srgbClr val="FF0000"/>
                  </a:solidFill>
                </a:rPr>
                <a:t> </a:t>
              </a:r>
              <a:r>
                <a:rPr lang="en-US" sz="1800" b="1" dirty="0">
                  <a:solidFill>
                    <a:srgbClr val="FF0000"/>
                  </a:solidFill>
                  <a:sym typeface="Symbol"/>
                </a:rPr>
                <a:t>{0,1}</a:t>
              </a:r>
              <a:endParaRPr lang="en-US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5429256" y="1714488"/>
              <a:ext cx="928694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20411" y="3714768"/>
            <a:ext cx="4479422" cy="1416052"/>
            <a:chOff x="480" y="301"/>
            <a:chExt cx="2441" cy="892"/>
          </a:xfrm>
        </p:grpSpPr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 flipV="1">
              <a:off x="2178" y="301"/>
              <a:ext cx="743" cy="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5000628" y="3857628"/>
            <a:ext cx="2143140" cy="9233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 probabilistic polynomial-time </a:t>
            </a:r>
            <a:r>
              <a:rPr lang="en-US" sz="1800" b="1" dirty="0">
                <a:solidFill>
                  <a:srgbClr val="0070C0"/>
                </a:solidFill>
              </a:rPr>
              <a:t>distinguisher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b="1" i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6" name="Up-Down Arrow 35"/>
          <p:cNvSpPr/>
          <p:nvPr/>
        </p:nvSpPr>
        <p:spPr>
          <a:xfrm>
            <a:off x="1643042" y="2285992"/>
            <a:ext cx="571504" cy="24288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14282" y="3345420"/>
            <a:ext cx="35004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s</a:t>
            </a:r>
            <a:r>
              <a:rPr lang="en-US" sz="1800" b="0" dirty="0">
                <a:solidFill>
                  <a:schemeClr val="tx1"/>
                </a:solidFill>
              </a:rPr>
              <a:t>hould not be able to distinguish...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2844" y="1071546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506" y="3857628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430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4" grpId="0"/>
      <p:bldP spid="59399" grpId="0" animBg="1"/>
      <p:bldP spid="36" grpId="0" animBg="1"/>
      <p:bldP spid="5940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/>
              <a:t>Cryptographic PRG</a:t>
            </a:r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150" y="121920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42950" y="1524000"/>
            <a:ext cx="3352800" cy="1131888"/>
            <a:chOff x="468" y="960"/>
            <a:chExt cx="2112" cy="713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i="1" dirty="0">
                  <a:solidFill>
                    <a:srgbClr val="FF0000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39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8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(where </a:t>
                  </a: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r>
                    <a:rPr lang="en-US" sz="1800" dirty="0">
                      <a:solidFill>
                        <a:srgbClr val="800000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random) </a:t>
                  </a:r>
                </a:p>
              </p:txBody>
            </p:sp>
          </mc:Choice>
          <mc:Fallback xmlns="">
            <p:sp>
              <p:nvSpPr>
                <p:cNvPr id="59398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937" r="-1405" b="-20635"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48" y="134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02" name="Text Box 10"/>
            <p:cNvSpPr txBox="1">
              <a:spLocks noChangeArrowheads="1"/>
            </p:cNvSpPr>
            <p:nvPr/>
          </p:nvSpPr>
          <p:spPr bwMode="auto">
            <a:xfrm>
              <a:off x="1104" y="1200"/>
              <a:ext cx="3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or</a:t>
              </a:r>
            </a:p>
          </p:txBody>
        </p:sp>
      </p:grp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6429388" y="3071810"/>
            <a:ext cx="24384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Should not be able to distinguish...</a:t>
            </a:r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6629400" y="990600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>
                <a:solidFill>
                  <a:schemeClr val="tx1"/>
                </a:solidFill>
              </a:rPr>
              <a:t>outputs: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05" name="Text Box 13"/>
              <p:cNvSpPr txBox="1">
                <a:spLocks noChangeArrowheads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mc:Choice>
        <mc:Fallback xmlns="">
          <p:sp>
            <p:nvSpPr>
              <p:cNvPr id="5940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06" name="Text Box 14"/>
              <p:cNvSpPr txBox="1">
                <a:spLocks noChangeArrowheads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solidFill>
                <a:schemeClr val="bg1"/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59406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6" t="-7937" r="-77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– a parameter</a:t>
                </a:r>
              </a:p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0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000" b="1" baseline="300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baseline="30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cryptographic</a:t>
                </a:r>
                <a:r>
                  <a:rPr lang="en-US" sz="2000" dirty="0"/>
                  <a:t> </a:t>
                </a:r>
                <a:r>
                  <a:rPr lang="en-US" sz="2000" b="1" dirty="0"/>
                  <a:t>PRG</a:t>
                </a:r>
                <a:r>
                  <a:rPr lang="en-US" sz="2000" dirty="0"/>
                  <a:t> if </a:t>
                </a:r>
              </a:p>
              <a:p>
                <a:pPr algn="ctr"/>
                <a:r>
                  <a:rPr lang="en-US" sz="2000" dirty="0"/>
                  <a:t>for every polynomial-time Turing Machine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we have that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</m:d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</m:d>
                              </m:e>
                            </m:d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is negligible in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blipFill rotWithShape="0">
                <a:blip r:embed="rId7"/>
                <a:stretch>
                  <a:fillRect l="-661" t="-1163" b="-27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214810" y="3714752"/>
            <a:ext cx="1369286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02250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3" grpId="0" animBg="1"/>
      <p:bldP spid="59405" grpId="0" animBg="1"/>
      <p:bldP spid="59406" grpId="0" animBg="1"/>
      <p:bldP spid="15" grpId="0" build="allAtOnce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/>
          <a:lstStyle/>
          <a:p>
            <a:r>
              <a:rPr lang="en-US" dirty="0"/>
              <a:t>Constructions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2143116"/>
            <a:ext cx="8647968" cy="285752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There exists constructions of cryptographic pseudorandom-generators, that are </a:t>
            </a:r>
            <a:r>
              <a:rPr lang="en-US" b="1" dirty="0">
                <a:solidFill>
                  <a:srgbClr val="DD0D0D"/>
                </a:solidFill>
              </a:rPr>
              <a:t>conjectured</a:t>
            </a:r>
            <a:r>
              <a:rPr lang="en-US" dirty="0"/>
              <a:t> to be secure.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dirty="0"/>
              <a:t>We will discuss them later...</a:t>
            </a:r>
          </a:p>
        </p:txBody>
      </p:sp>
    </p:spTree>
    <p:extLst>
      <p:ext uri="{BB962C8B-B14F-4D97-AF65-F5344CB8AC3E}">
        <p14:creationId xmlns:p14="http://schemas.microsoft.com/office/powerpoint/2010/main" val="4031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643438" y="857232"/>
            <a:ext cx="4214842" cy="207170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757478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Theorem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4052886" cy="16002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If </a:t>
            </a:r>
            <a:r>
              <a:rPr lang="en-US" sz="2800" b="1" dirty="0">
                <a:solidFill>
                  <a:srgbClr val="FF0000"/>
                </a:solidFill>
              </a:rPr>
              <a:t>G</a:t>
            </a:r>
            <a:r>
              <a:rPr lang="en-US" sz="2800" dirty="0"/>
              <a:t> is a </a:t>
            </a:r>
            <a:r>
              <a:rPr lang="en-US" sz="2800" b="1" dirty="0">
                <a:solidFill>
                  <a:srgbClr val="002060"/>
                </a:solidFill>
              </a:rPr>
              <a:t>cryptographic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PRG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then the encryption scheme constructed before is </a:t>
            </a:r>
            <a:r>
              <a:rPr lang="en-US" dirty="0"/>
              <a:t>semantically secure</a:t>
            </a:r>
            <a:r>
              <a:rPr lang="en-US" sz="2800" dirty="0"/>
              <a:t>.</a:t>
            </a:r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04800" y="3187487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572000" y="3211297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21" name="Rectangle 9"/>
              <p:cNvSpPr>
                <a:spLocks noChangeArrowheads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lIns="182880" anchor="ctr">
                <a:noAutofit/>
              </a:bodyPr>
              <a:lstStyle/>
              <a:p>
                <a:pPr marL="609600" indent="-609600">
                  <a:buFontTx/>
                  <a:buNone/>
                </a:pPr>
                <a:r>
                  <a:rPr lang="en-US" sz="2400" b="1" u="sng" dirty="0">
                    <a:solidFill>
                      <a:schemeClr val="tx1"/>
                    </a:solidFill>
                  </a:rPr>
                  <a:t>Proof</a:t>
                </a:r>
                <a:r>
                  <a:rPr lang="en-US" sz="2400" u="sng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 (sketch)</a:t>
                </a:r>
                <a:endParaRPr lang="pl-PL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Suppose that it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secure.  </a:t>
                </a: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Therefore there exists an poly-time adversary that wins the “guessing game”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not negligible.</a:t>
                </a:r>
              </a:p>
            </p:txBody>
          </p:sp>
        </mc:Choice>
        <mc:Fallback xmlns="">
          <p:sp>
            <p:nvSpPr>
              <p:cNvPr id="6452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20" name="AutoShape 8"/>
          <p:cNvSpPr>
            <a:spLocks noChangeArrowheads="1"/>
          </p:cNvSpPr>
          <p:nvPr/>
        </p:nvSpPr>
        <p:spPr bwMode="auto">
          <a:xfrm>
            <a:off x="3071802" y="3354173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4929190" y="928670"/>
            <a:ext cx="3467120" cy="1858182"/>
            <a:chOff x="3105144" y="1571612"/>
            <a:chExt cx="4291034" cy="2429686"/>
          </a:xfrm>
        </p:grpSpPr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3105144" y="2528878"/>
              <a:ext cx="457200" cy="8382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4533904" y="2100249"/>
              <a:ext cx="609600" cy="172126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0" name="AutoShape 11"/>
            <p:cNvSpPr>
              <a:spLocks noChangeArrowheads="1"/>
            </p:cNvSpPr>
            <p:nvPr/>
          </p:nvSpPr>
          <p:spPr bwMode="auto">
            <a:xfrm rot="5400000">
              <a:off x="3181344" y="2528878"/>
              <a:ext cx="1752600" cy="8382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62598" y="2100250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786578" y="2071678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i="1" dirty="0">
                  <a:solidFill>
                    <a:srgbClr val="FF0000"/>
                  </a:solidFill>
                </a:rPr>
                <a:t>G</a:t>
              </a:r>
              <a:r>
                <a:rPr lang="en-US" b="1" dirty="0">
                  <a:solidFill>
                    <a:srgbClr val="FF0000"/>
                  </a:solidFill>
                </a:rPr>
                <a:t>(</a:t>
              </a:r>
              <a:r>
                <a:rPr lang="en-US" b="1" i="1" dirty="0">
                  <a:solidFill>
                    <a:srgbClr val="FF0000"/>
                  </a:solidFill>
                </a:rPr>
                <a:t>s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86512" y="1571612"/>
              <a:ext cx="665571" cy="482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5400000">
              <a:off x="5429256" y="3000372"/>
              <a:ext cx="200026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57620" y="214290"/>
            <a:ext cx="513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simplicity consider only the single message case)</a:t>
            </a:r>
          </a:p>
        </p:txBody>
      </p:sp>
    </p:spTree>
    <p:extLst>
      <p:ext uri="{BB962C8B-B14F-4D97-AF65-F5344CB8AC3E}">
        <p14:creationId xmlns:p14="http://schemas.microsoft.com/office/powerpoint/2010/main" val="30675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21" grpId="0" uiExpand="1" build="p" animBg="1"/>
      <p:bldP spid="645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0"/>
            <a:ext cx="8229600" cy="1143000"/>
          </a:xfrm>
        </p:spPr>
        <p:txBody>
          <a:bodyPr/>
          <a:lstStyle/>
          <a:p>
            <a:r>
              <a:rPr lang="pl-PL" dirty="0"/>
              <a:t>A game</a:t>
            </a:r>
            <a:endParaRPr lang="en-US" dirty="0"/>
          </a:p>
        </p:txBody>
      </p:sp>
      <p:pic>
        <p:nvPicPr>
          <p:cNvPr id="54276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14400"/>
            <a:ext cx="2057400" cy="1422400"/>
          </a:xfrm>
          <a:prstGeom prst="rect">
            <a:avLst/>
          </a:prstGeom>
          <a:noFill/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609600" y="2362200"/>
            <a:ext cx="51816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adversary</a:t>
            </a:r>
            <a:endParaRPr lang="en-US" sz="1800" b="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(polynomial-time proba</a:t>
            </a:r>
            <a:r>
              <a:rPr lang="en-US" dirty="0"/>
              <a:t>bilistic </a:t>
            </a:r>
            <a:r>
              <a:rPr lang="en-US" sz="1800" b="0" dirty="0">
                <a:solidFill>
                  <a:schemeClr val="tx1"/>
                </a:solidFill>
              </a:rPr>
              <a:t>Turing machine)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7467600" y="26670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>
                <a:solidFill>
                  <a:schemeClr val="tx1"/>
                </a:solidFill>
              </a:rPr>
              <a:t>oracle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381000" y="3124200"/>
            <a:ext cx="2819400" cy="6445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chooses</a:t>
            </a:r>
            <a:r>
              <a:rPr lang="pl-PL" sz="1800" dirty="0">
                <a:solidFill>
                  <a:srgbClr val="9900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aseline="-25000" dirty="0">
                <a:solidFill>
                  <a:srgbClr val="990000"/>
                </a:solidFill>
              </a:rPr>
              <a:t> </a:t>
            </a:r>
            <a:r>
              <a:rPr lang="pl-PL" sz="1800" b="0" dirty="0">
                <a:solidFill>
                  <a:schemeClr val="tx1"/>
                </a:solidFill>
              </a:rPr>
              <a:t>such that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|=|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="1" dirty="0">
                <a:solidFill>
                  <a:srgbClr val="FF0000"/>
                </a:solidFill>
              </a:rPr>
              <a:t>|</a:t>
            </a:r>
            <a:endParaRPr 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429000" y="3200400"/>
            <a:ext cx="2286000" cy="369888"/>
            <a:chOff x="2112" y="2423"/>
            <a:chExt cx="1440" cy="233"/>
          </a:xfrm>
        </p:grpSpPr>
        <p:sp>
          <p:nvSpPr>
            <p:cNvPr id="54281" name="Line 9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3" name="Text Box 11"/>
            <p:cNvSpPr txBox="1">
              <a:spLocks noChangeArrowheads="1"/>
            </p:cNvSpPr>
            <p:nvPr/>
          </p:nvSpPr>
          <p:spPr bwMode="auto">
            <a:xfrm>
              <a:off x="2544" y="2423"/>
              <a:ext cx="520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0</a:t>
              </a:r>
              <a:r>
                <a:rPr lang="pl-PL" sz="1800" b="1" dirty="0">
                  <a:solidFill>
                    <a:srgbClr val="FF0000"/>
                  </a:solidFill>
                </a:rPr>
                <a:t>,</a:t>
              </a: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1</a:t>
              </a:r>
              <a:endParaRPr lang="en-US" sz="1800" b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5791200" y="3276600"/>
            <a:ext cx="3200400" cy="147732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selects</a:t>
            </a:r>
            <a:r>
              <a:rPr lang="pl-PL" sz="1800" dirty="0">
                <a:solidFill>
                  <a:srgbClr val="9933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993300"/>
                </a:solidFill>
              </a:rPr>
              <a:t> </a:t>
            </a:r>
            <a:r>
              <a:rPr lang="en-US" sz="1800" dirty="0"/>
              <a:t>randomly from </a:t>
            </a:r>
            <a:r>
              <a:rPr lang="en-US" b="1" dirty="0">
                <a:solidFill>
                  <a:srgbClr val="FF0000"/>
                </a:solidFill>
              </a:rPr>
              <a:t>{0,1}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pl-PL" sz="1800" b="1" i="1" dirty="0">
              <a:solidFill>
                <a:srgbClr val="FF00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chooses a random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 = 0,1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calculates</a:t>
            </a:r>
            <a:br>
              <a:rPr lang="pl-PL" sz="1800" b="0" dirty="0">
                <a:solidFill>
                  <a:schemeClr val="tx1"/>
                </a:solidFill>
              </a:rPr>
            </a:br>
            <a:r>
              <a:rPr lang="pl-PL" sz="1800" b="0" dirty="0">
                <a:solidFill>
                  <a:schemeClr val="tx1"/>
                </a:solidFill>
              </a:rPr>
              <a:t>        </a:t>
            </a:r>
            <a:r>
              <a:rPr lang="pl-PL" sz="1800" b="1" i="1" dirty="0">
                <a:solidFill>
                  <a:srgbClr val="FF0000"/>
                </a:solidFill>
              </a:rPr>
              <a:t>c</a:t>
            </a:r>
            <a:r>
              <a:rPr lang="pl-PL" sz="1800" b="1" dirty="0">
                <a:solidFill>
                  <a:srgbClr val="FF0000"/>
                </a:solidFill>
              </a:rPr>
              <a:t> := Enc(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i="1" baseline="-25000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5013064" y="228600"/>
            <a:ext cx="397536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(Enc,Dec) </a:t>
            </a:r>
            <a:r>
              <a:rPr lang="pl-PL" sz="1800" b="0" dirty="0">
                <a:solidFill>
                  <a:schemeClr val="tx1"/>
                </a:solidFill>
              </a:rPr>
              <a:t>– an encryption scheme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276600" y="4114800"/>
            <a:ext cx="2362200" cy="369888"/>
            <a:chOff x="2064" y="3024"/>
            <a:chExt cx="1488" cy="233"/>
          </a:xfrm>
        </p:grpSpPr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>
              <a:off x="2064" y="3168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Text Box 15"/>
            <p:cNvSpPr txBox="1">
              <a:spLocks noChangeArrowheads="1"/>
            </p:cNvSpPr>
            <p:nvPr/>
          </p:nvSpPr>
          <p:spPr bwMode="auto">
            <a:xfrm>
              <a:off x="2688" y="3024"/>
              <a:ext cx="198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c</a:t>
              </a:r>
              <a:endParaRPr lang="en-US" sz="1800" b="1" i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952500" y="4114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has to guess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90" name="Text Box 18"/>
              <p:cNvSpPr txBox="1">
                <a:spLocks noChangeArrowheads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GB" sz="1800" b="1" dirty="0">
                    <a:solidFill>
                      <a:srgbClr val="002060"/>
                    </a:solidFill>
                  </a:rPr>
                  <a:t>Security d</a:t>
                </a:r>
                <a:r>
                  <a:rPr lang="pl-PL" sz="1800" b="1" dirty="0">
                    <a:solidFill>
                      <a:srgbClr val="002060"/>
                    </a:solidFill>
                  </a:rPr>
                  <a:t>efinition</a:t>
                </a:r>
                <a:r>
                  <a:rPr lang="pl-PL" sz="1800" u="sng" dirty="0">
                    <a:solidFill>
                      <a:schemeClr val="tx2"/>
                    </a:solidFill>
                  </a:rPr>
                  <a:t>: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sz="1800" b="0" dirty="0">
                    <a:solidFill>
                      <a:schemeClr val="tx1"/>
                    </a:solidFill>
                  </a:rPr>
                  <a:t>We say that 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(Enc,Dec)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</a:t>
                </a:r>
                <a:r>
                  <a:rPr lang="pl-PL" b="1" dirty="0">
                    <a:solidFill>
                      <a:srgbClr val="FF0000"/>
                    </a:solidFill>
                  </a:rPr>
                  <a:t>semanti</a:t>
                </a:r>
                <a:r>
                  <a:rPr lang="en-US" b="1" dirty="0">
                    <a:solidFill>
                      <a:srgbClr val="FF0000"/>
                    </a:solidFill>
                  </a:rPr>
                  <a:t>c</a:t>
                </a:r>
                <a:r>
                  <a:rPr lang="pl-PL" b="1" dirty="0">
                    <a:solidFill>
                      <a:srgbClr val="FF0000"/>
                    </a:solidFill>
                  </a:rPr>
                  <a:t>ally-secure</a:t>
                </a:r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if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any </a:t>
                </a:r>
                <a:r>
                  <a:rPr lang="en-US" sz="1800" b="1" dirty="0">
                    <a:solidFill>
                      <a:srgbClr val="002060"/>
                    </a:solidFill>
                  </a:rPr>
                  <a:t>polynomial time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adversary guesses 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correctly with probability at most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l-PL" sz="1800" b="1" dirty="0">
                    <a:solidFill>
                      <a:srgbClr val="FF0000"/>
                    </a:solidFill>
                  </a:rPr>
                  <a:t> + </a:t>
                </a:r>
                <a:r>
                  <a:rPr lang="el-GR" sz="1800" b="1" dirty="0">
                    <a:solidFill>
                      <a:srgbClr val="FF0000"/>
                    </a:solidFill>
                    <a:cs typeface="Arial" charset="0"/>
                  </a:rPr>
                  <a:t>ε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n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)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,</a:t>
                </a:r>
                <a:r>
                  <a:rPr lang="en-US" sz="18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where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el-GR" sz="1800" b="1" dirty="0">
                    <a:solidFill>
                      <a:srgbClr val="FF0000"/>
                    </a:solidFill>
                  </a:rPr>
                  <a:t>ε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is negligible.</a:t>
                </a:r>
                <a:endParaRPr 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290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blipFill rotWithShape="0">
                <a:blip r:embed="rId4"/>
                <a:stretch>
                  <a:fillRect l="-503" t="-3448" b="-57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3447316" y="12192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security parameter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1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en-US" sz="1800" b="1" i="1" baseline="30000" dirty="0">
              <a:solidFill>
                <a:srgbClr val="FF0000"/>
              </a:solidFill>
            </a:endParaRP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5562600" y="2057400"/>
            <a:ext cx="1219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6" name="AutoShape 24"/>
          <p:cNvSpPr>
            <a:spLocks noChangeArrowheads="1"/>
          </p:cNvSpPr>
          <p:nvPr/>
        </p:nvSpPr>
        <p:spPr bwMode="auto">
          <a:xfrm>
            <a:off x="2644725" y="4846637"/>
            <a:ext cx="5816163" cy="625485"/>
          </a:xfrm>
          <a:prstGeom prst="wedgeRectCallout">
            <a:avLst>
              <a:gd name="adj1" fmla="val -1843"/>
              <a:gd name="adj2" fmla="val 12754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dirty="0">
                <a:solidFill>
                  <a:schemeClr val="tx1"/>
                </a:solidFill>
              </a:rPr>
              <a:t>Alternative name</a:t>
            </a:r>
            <a:r>
              <a:rPr lang="en-US" dirty="0"/>
              <a:t>: </a:t>
            </a:r>
            <a:r>
              <a:rPr lang="en-US" b="1" dirty="0">
                <a:solidFill>
                  <a:srgbClr val="002060"/>
                </a:solidFill>
              </a:rPr>
              <a:t>has indistinguishable encryptions in the presence of an eavesdropper</a:t>
            </a:r>
            <a:endParaRPr lang="en-GB" sz="1800" b="1" dirty="0">
              <a:solidFill>
                <a:srgbClr val="002060"/>
              </a:solidFill>
            </a:endParaRPr>
          </a:p>
        </p:txBody>
      </p:sp>
      <p:pic>
        <p:nvPicPr>
          <p:cNvPr id="22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714356"/>
            <a:ext cx="2002325" cy="1837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98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9" grpId="0" animBg="1"/>
      <p:bldP spid="54280" grpId="0" animBg="1"/>
      <p:bldP spid="54282" grpId="0" animBg="1"/>
      <p:bldP spid="54284" grpId="0" animBg="1"/>
      <p:bldP spid="54285" grpId="0" animBg="1"/>
      <p:bldP spid="54288" grpId="0" animBg="1"/>
      <p:bldP spid="54290" grpId="0" animBg="1"/>
      <p:bldP spid="54291" grpId="0" animBg="1"/>
      <p:bldP spid="54292" grpId="0" animBg="1"/>
      <p:bldP spid="54293" grpId="0" animBg="1"/>
      <p:bldP spid="5429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4904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/>
              <a:t>is a random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  <a:blipFill rotWithShape="0">
                <a:blip r:embed="rId8"/>
                <a:stretch>
                  <a:fillRect l="-5479"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4795" b="-361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4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3239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  <a:blipFill rotWithShape="0"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0" y="4220333"/>
            <a:ext cx="9144000" cy="9706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 flipH="1">
            <a:off x="2667000" y="381000"/>
            <a:ext cx="1752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4495800" y="381000"/>
            <a:ext cx="1828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4" name="Text Box 6"/>
              <p:cNvSpPr txBox="1">
                <a:spLocks noChangeArrowheads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a random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49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5" name="Text Box 7"/>
              <p:cNvSpPr txBox="1">
                <a:spLocks noChangeArrowheads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1050925" y="2322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7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the adversary guesses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8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blipFill rotWithShape="0">
                <a:blip r:embed="rId5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8" name="Text Box 10"/>
              <p:cNvSpPr txBox="1">
                <a:spLocks noChangeArrowheads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/>
                  <a:t>the adversary guesses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sz="1800" b="1" dirty="0">
                  <a:solidFill>
                    <a:srgbClr val="80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6349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blipFill rotWithShape="0">
                <a:blip r:embed="rId6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9" name="Line 11"/>
          <p:cNvSpPr>
            <a:spLocks noChangeShapeType="1"/>
          </p:cNvSpPr>
          <p:nvPr/>
        </p:nvSpPr>
        <p:spPr bwMode="auto">
          <a:xfrm flipH="1">
            <a:off x="16002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2667000" y="2819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1" name="Text Box 13"/>
              <p:cNvSpPr txBox="1">
                <a:spLocks noChangeArrowheads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50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blipFill rotWithShape="0">
                <a:blip r:embed="rId7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2" name="Text Box 14"/>
              <p:cNvSpPr txBox="1">
                <a:spLocks noChangeArrowheads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3" name="Line 15"/>
          <p:cNvSpPr>
            <a:spLocks noChangeShapeType="1"/>
          </p:cNvSpPr>
          <p:nvPr/>
        </p:nvSpPr>
        <p:spPr bwMode="auto">
          <a:xfrm flipH="1">
            <a:off x="5410200" y="28956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66294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5" name="Text Box 17"/>
              <p:cNvSpPr txBox="1">
                <a:spLocks noChangeArrowheads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2632" r="-752" b="-365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6" name="Text Box 18"/>
              <p:cNvSpPr txBox="1">
                <a:spLocks noChangeArrowheads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blipFill rotWithShape="0">
                <a:blip r:embed="rId10"/>
                <a:stretch>
                  <a:fillRect l="-361"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144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08" name="Text Box 20"/>
          <p:cNvSpPr txBox="1">
            <a:spLocks noChangeArrowheads="1"/>
          </p:cNvSpPr>
          <p:nvPr/>
        </p:nvSpPr>
        <p:spPr bwMode="auto">
          <a:xfrm>
            <a:off x="3352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3509" name="Text Box 21"/>
          <p:cNvSpPr txBox="1">
            <a:spLocks noChangeArrowheads="1"/>
          </p:cNvSpPr>
          <p:nvPr/>
        </p:nvSpPr>
        <p:spPr bwMode="auto">
          <a:xfrm>
            <a:off x="525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10" name="Text Box 22"/>
          <p:cNvSpPr txBox="1">
            <a:spLocks noChangeArrowheads="1"/>
          </p:cNvSpPr>
          <p:nvPr/>
        </p:nvSpPr>
        <p:spPr bwMode="auto">
          <a:xfrm>
            <a:off x="73914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63512" name="Picture 24" descr="MCj04359310000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" y="3505200"/>
            <a:ext cx="1219200" cy="965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3513" name="Text Box 25"/>
          <p:cNvSpPr txBox="1">
            <a:spLocks noChangeArrowheads="1"/>
          </p:cNvSpPr>
          <p:nvPr/>
        </p:nvSpPr>
        <p:spPr bwMode="auto">
          <a:xfrm>
            <a:off x="228600" y="4572000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2060"/>
                </a:solidFill>
              </a:rPr>
              <a:t>outputs</a:t>
            </a:r>
            <a:r>
              <a:rPr lang="en-US" sz="1800" b="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158" y="5000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864" y="6136074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l-GR" b="1" i="1" dirty="0">
                <a:solidFill>
                  <a:srgbClr val="FF0000"/>
                </a:solidFill>
                <a:cs typeface="Arial" charset="0"/>
              </a:rPr>
              <a:t>δ</a:t>
            </a:r>
            <a:r>
              <a:rPr lang="it-IT" dirty="0">
                <a:solidFill>
                  <a:srgbClr val="80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is not negligible </a:t>
            </a:r>
            <a:r>
              <a:rPr lang="en-US" b="1" i="1" dirty="0">
                <a:solidFill>
                  <a:srgbClr val="FF0000"/>
                </a:solidFill>
                <a:cs typeface="Arial" charset="0"/>
              </a:rPr>
              <a:t>G</a:t>
            </a:r>
            <a:r>
              <a:rPr lang="en-US" i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cannot be </a:t>
            </a:r>
            <a:r>
              <a:rPr lang="it-IT" dirty="0">
                <a:cs typeface="Arial" charset="0"/>
              </a:rPr>
              <a:t>a </a:t>
            </a:r>
            <a:r>
              <a:rPr lang="it-IT" b="1" dirty="0">
                <a:cs typeface="Arial" charset="0"/>
              </a:rPr>
              <a:t>cryptographic PRG</a:t>
            </a:r>
            <a:r>
              <a:rPr lang="it-IT" dirty="0"/>
              <a:t>.</a:t>
            </a:r>
            <a:r>
              <a:rPr lang="en-US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blipFill rotWithShape="0"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−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  <p:bldP spid="63493" grpId="0" animBg="1"/>
      <p:bldP spid="63494" grpId="0" animBg="1"/>
      <p:bldP spid="63495" grpId="0" animBg="1"/>
      <p:bldP spid="63497" grpId="0"/>
      <p:bldP spid="63498" grpId="0"/>
      <p:bldP spid="63499" grpId="0" animBg="1"/>
      <p:bldP spid="63500" grpId="0" animBg="1"/>
      <p:bldP spid="63501" grpId="0" animBg="1"/>
      <p:bldP spid="63502" grpId="0" animBg="1"/>
      <p:bldP spid="63503" grpId="0" animBg="1"/>
      <p:bldP spid="63504" grpId="0" animBg="1"/>
      <p:bldP spid="63505" grpId="0" animBg="1"/>
      <p:bldP spid="63506" grpId="0" animBg="1"/>
      <p:bldP spid="63507" grpId="0"/>
      <p:bldP spid="63508" grpId="0"/>
      <p:bldP spid="63509" grpId="0"/>
      <p:bldP spid="63510" grpId="0"/>
      <p:bldP spid="63513" grpId="0"/>
      <p:bldP spid="29" grpId="0"/>
      <p:bldP spid="2" grpId="0"/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/>
          <a:lstStyle/>
          <a:p>
            <a:r>
              <a:rPr lang="en-US" dirty="0"/>
              <a:t>The complexity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571612"/>
            <a:ext cx="1500198" cy="118668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2615897"/>
            <a:ext cx="1714512" cy="11846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928802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3570" y="1928802"/>
            <a:ext cx="290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simply simulated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96" y="307181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execution of  the adversary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596" y="4071942"/>
            <a:ext cx="6332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against the oracle               .</a:t>
            </a:r>
          </a:p>
          <a:p>
            <a:endParaRPr lang="en-US" sz="3200" dirty="0"/>
          </a:p>
          <a:p>
            <a:r>
              <a:rPr lang="en-US" sz="3200" dirty="0"/>
              <a:t>Hence he works in polynomial time.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01024" y="607220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QED</a:t>
            </a:r>
          </a:p>
        </p:txBody>
      </p:sp>
      <p:pic>
        <p:nvPicPr>
          <p:cNvPr id="13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5079" y="3795199"/>
            <a:ext cx="1357322" cy="1245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9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r>
              <a:rPr lang="en-US" dirty="0"/>
              <a:t>Moral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3286124"/>
            <a:ext cx="8229600" cy="178595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dirty="0"/>
              <a:t>To construct secure encryption it suffices to construct a secure PRG.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Moreover, we can also state the following: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20" y="1714488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552920" y="173829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semantically-secure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052722" y="1881174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2910" y="5429264"/>
            <a:ext cx="807249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Informal remark.  </a:t>
            </a:r>
            <a:r>
              <a:rPr lang="en-US" sz="2400" dirty="0"/>
              <a:t>The reduction is tight.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4868926" y="816080"/>
            <a:ext cx="3711387" cy="612648"/>
          </a:xfrm>
          <a:prstGeom prst="wedgeRectCallout">
            <a:avLst>
              <a:gd name="adj1" fmla="val -20833"/>
              <a:gd name="adj2" fmla="val 11781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can be extended to CPA-security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5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57653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 question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071546"/>
            <a:ext cx="1071570" cy="8476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1714488"/>
            <a:ext cx="1285884" cy="88851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285860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9190" y="1285860"/>
            <a:ext cx="264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needed to simulate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7158" y="2000240"/>
            <a:ext cx="457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executions of the adversary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6512" y="1928802"/>
            <a:ext cx="33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4282" y="2786058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An (informal) answer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158" y="3500438"/>
            <a:ext cx="850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Then, the encryption scheme would be “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less secure” than the pseudorandom generator.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4282" y="4357694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158" y="5072074"/>
            <a:ext cx="407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achieve the same result</a:t>
            </a:r>
          </a:p>
        </p:txBody>
      </p:sp>
      <p:pic>
        <p:nvPicPr>
          <p:cNvPr id="15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8570" y="4723111"/>
            <a:ext cx="1214446" cy="960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214941" y="5000636"/>
            <a:ext cx="378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needs to work 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158" y="5683761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than</a:t>
            </a:r>
          </a:p>
        </p:txBody>
      </p:sp>
      <p:pic>
        <p:nvPicPr>
          <p:cNvPr id="18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5469447"/>
            <a:ext cx="1285884" cy="88851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500430" y="5643578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7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7498080" cy="5715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76" y="1714488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2976" y="4857760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0232" y="2714620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0232" y="6000768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“pseudorandom” string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3306" y="5000636"/>
            <a:ext cx="221457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596" y="1071546"/>
            <a:ext cx="8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a secure system that uses some long secret string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Then,  you can construct a system that uses a shorter string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, </a:t>
                </a:r>
              </a:p>
              <a:p>
                <a:pPr algn="ctr"/>
                <a:r>
                  <a:rPr lang="en-US" sz="2400" dirty="0"/>
                  <a:t>and expands it using a PRG: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blipFill rotWithShape="0">
                <a:blip r:embed="rId3"/>
                <a:stretch>
                  <a:fillRect t="-4061" r="-290" b="-71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>
            <a:off x="2000232" y="5429264"/>
            <a:ext cx="5429288" cy="500066"/>
          </a:xfrm>
          <a:prstGeom prst="trapezoid">
            <a:avLst>
              <a:gd name="adj" fmla="val 3270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14:cNvPr>
              <p14:cNvContentPartPr/>
              <p14:nvPr/>
            </p14:nvContentPartPr>
            <p14:xfrm>
              <a:off x="4289760" y="48103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0400" y="4800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9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14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0"/>
            <a:ext cx="8719406" cy="1143000"/>
          </a:xfrm>
        </p:spPr>
        <p:txBody>
          <a:bodyPr/>
          <a:lstStyle/>
          <a:p>
            <a:r>
              <a:rPr lang="en-US" dirty="0"/>
              <a:t>Constructions of PRGs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5720" y="1785926"/>
            <a:ext cx="8429684" cy="646331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dirty="0"/>
              <a:t>a PRG can be constructed from any </a:t>
            </a:r>
            <a:r>
              <a:rPr lang="en-US" b="1" dirty="0"/>
              <a:t>one-way function</a:t>
            </a:r>
            <a:br>
              <a:rPr lang="en-US" dirty="0"/>
            </a:br>
            <a:r>
              <a:rPr lang="en-US" dirty="0"/>
              <a:t> (</a:t>
            </a:r>
            <a:r>
              <a:rPr lang="en-US" b="1" dirty="0">
                <a:solidFill>
                  <a:srgbClr val="008000"/>
                </a:solidFill>
              </a:rPr>
              <a:t>very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impractical, inefficient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158" y="3590370"/>
            <a:ext cx="8215370" cy="1089529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For example</a:t>
            </a:r>
            <a:br>
              <a:rPr lang="en-US" dirty="0"/>
            </a:br>
            <a:r>
              <a:rPr lang="en-US" dirty="0"/>
              <a:t>[Blum,  Blum, </a:t>
            </a:r>
            <a:r>
              <a:rPr lang="en-US" dirty="0" err="1"/>
              <a:t>Shub</a:t>
            </a:r>
            <a:r>
              <a:rPr lang="en-US" dirty="0"/>
              <a:t>.  </a:t>
            </a:r>
            <a:r>
              <a:rPr lang="en-US" i="1" dirty="0"/>
              <a:t>A Simple Unpredictable Pseudo-Random Number Generator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</a:rPr>
              <a:t>more efficient</a:t>
            </a:r>
            <a:r>
              <a:rPr lang="en-US" dirty="0"/>
              <a:t>, still </a:t>
            </a:r>
            <a:r>
              <a:rPr lang="en-US" b="1" dirty="0">
                <a:solidFill>
                  <a:srgbClr val="FF0000"/>
                </a:solidFill>
              </a:rPr>
              <a:t>rather impractical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5572140"/>
            <a:ext cx="8215370" cy="66787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b="1" dirty="0">
                <a:solidFill>
                  <a:srgbClr val="993300"/>
                </a:solidFill>
              </a:rPr>
              <a:t>ugly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very efficient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widely used in practice</a:t>
            </a:r>
          </a:p>
          <a:p>
            <a:pPr marL="36576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Examples:  RC4, </a:t>
            </a:r>
            <a:r>
              <a:rPr lang="en-US" dirty="0" err="1"/>
              <a:t>Trivium</a:t>
            </a:r>
            <a:r>
              <a:rPr lang="en-US" dirty="0"/>
              <a:t>, SOSEMANUK,...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6182" y="1428736"/>
            <a:ext cx="206492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 theoretical result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86050" y="3143248"/>
            <a:ext cx="4500594" cy="5909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5760" lvl="0" indent="-283464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Based on hardness of some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particular computational problems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9058" y="5214950"/>
            <a:ext cx="180953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“Stream ciphers”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8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48658" y="3282347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3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85728"/>
            <a:ext cx="7498080" cy="1143000"/>
          </a:xfrm>
        </p:spPr>
        <p:txBody>
          <a:bodyPr/>
          <a:lstStyle/>
          <a:p>
            <a:r>
              <a:rPr lang="en-US" dirty="0"/>
              <a:t>Testing the 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786" y="2059536"/>
            <a:ext cx="7305032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from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Enc(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/>
              <a:t>  Can he win the game?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7590752" y="2773916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224" y="4345552"/>
            <a:ext cx="721523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dirty="0">
                <a:solidFill>
                  <a:schemeClr val="tx1"/>
                </a:solidFill>
              </a:rPr>
              <a:t>some bit of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from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/>
              <a:t>.</a:t>
            </a:r>
            <a:r>
              <a:rPr lang="pl-PL" sz="2400" dirty="0"/>
              <a:t> </a:t>
            </a:r>
            <a:r>
              <a:rPr lang="en-US" sz="2400" dirty="0"/>
              <a:t>Can he win the game?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519314" y="4988494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0607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to encrypt with one-way functions?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it-IT" dirty="0"/>
                  <a:t>Naive (and wrong) idea:</a:t>
                </a:r>
              </a:p>
              <a:p>
                <a:pPr>
                  <a:buNone/>
                </a:pP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Take a one-way function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it-IT" dirty="0"/>
                  <a:t>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Let a ciphertext of a message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it-IT" dirty="0"/>
                  <a:t> be equal to</a:t>
                </a:r>
              </a:p>
              <a:p>
                <a:pPr marL="514350" indent="-51435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857224" y="5214950"/>
            <a:ext cx="2428892" cy="428628"/>
          </a:xfrm>
          <a:prstGeom prst="wedgeRectCallout">
            <a:avLst>
              <a:gd name="adj1" fmla="val 76863"/>
              <a:gd name="adj2" fmla="val -23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where is the key?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3000364" y="6000768"/>
            <a:ext cx="2428892" cy="428628"/>
          </a:xfrm>
          <a:prstGeom prst="wedgeRectCallout">
            <a:avLst>
              <a:gd name="adj1" fmla="val 18301"/>
              <a:gd name="adj2" fmla="val -4065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how to decrypt?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000760" y="5429264"/>
            <a:ext cx="2428892" cy="714380"/>
          </a:xfrm>
          <a:prstGeom prst="wedgeRectCallout">
            <a:avLst>
              <a:gd name="adj1" fmla="val -83020"/>
              <a:gd name="adj2" fmla="val -18369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not all the input is hidden...</a:t>
            </a:r>
          </a:p>
        </p:txBody>
      </p:sp>
    </p:spTree>
    <p:extLst>
      <p:ext uri="{BB962C8B-B14F-4D97-AF65-F5344CB8AC3E}">
        <p14:creationId xmlns:p14="http://schemas.microsoft.com/office/powerpoint/2010/main" val="75714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857488" y="600076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5400000">
            <a:off x="4700590" y="555785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74638"/>
            <a:ext cx="843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of the most fundamental results in symmetric cryptography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596" y="2071678"/>
            <a:ext cx="8429684" cy="1015663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[</a:t>
            </a:r>
            <a:r>
              <a:rPr lang="en-US" sz="2000" b="1" dirty="0" err="1">
                <a:solidFill>
                  <a:srgbClr val="00B050"/>
                </a:solidFill>
              </a:rPr>
              <a:t>Håstad</a:t>
            </a:r>
            <a:r>
              <a:rPr lang="en-US" sz="2000" b="1" dirty="0">
                <a:solidFill>
                  <a:srgbClr val="00B050"/>
                </a:solidFill>
              </a:rPr>
              <a:t>, </a:t>
            </a:r>
            <a:r>
              <a:rPr lang="en-US" sz="2000" b="1" dirty="0" err="1">
                <a:solidFill>
                  <a:srgbClr val="00B050"/>
                </a:solidFill>
              </a:rPr>
              <a:t>Impagliazzo</a:t>
            </a:r>
            <a:r>
              <a:rPr lang="en-US" sz="2000" b="1" dirty="0">
                <a:solidFill>
                  <a:srgbClr val="00B050"/>
                </a:solidFill>
              </a:rPr>
              <a:t>, Levin, </a:t>
            </a:r>
            <a:r>
              <a:rPr lang="en-US" sz="2000" b="1" dirty="0" err="1">
                <a:solidFill>
                  <a:srgbClr val="00B050"/>
                </a:solidFill>
              </a:rPr>
              <a:t>Luby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i="1" dirty="0">
                <a:solidFill>
                  <a:srgbClr val="00B050"/>
                </a:solidFill>
              </a:rPr>
              <a:t>A Pseudorandom Generator from any One-way Function</a:t>
            </a:r>
            <a:r>
              <a:rPr lang="en-US" sz="2000" b="1" dirty="0">
                <a:solidFill>
                  <a:srgbClr val="00B050"/>
                </a:solidFill>
              </a:rPr>
              <a:t>]</a:t>
            </a:r>
            <a:r>
              <a:rPr lang="pl-PL" sz="2000" dirty="0"/>
              <a:t>:</a:t>
            </a:r>
            <a:endParaRPr lang="en-US" sz="2000" dirty="0"/>
          </a:p>
          <a:p>
            <a:pPr algn="ctr"/>
            <a:r>
              <a:rPr lang="en-US" sz="2000" dirty="0"/>
              <a:t>“a PRG can be constructed from any </a:t>
            </a:r>
            <a:r>
              <a:rPr lang="en-US" sz="2000" b="1" dirty="0"/>
              <a:t>one-way function</a:t>
            </a:r>
            <a:r>
              <a:rPr lang="en-US" sz="2000" dirty="0"/>
              <a:t>”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488" y="485776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5400000">
            <a:off x="4700590" y="448628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857488" y="378619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</p:spTree>
    <p:extLst>
      <p:ext uri="{BB962C8B-B14F-4D97-AF65-F5344CB8AC3E}">
        <p14:creationId xmlns:p14="http://schemas.microsoft.com/office/powerpoint/2010/main" val="221265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7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F975-ACBC-F224-B1B7-3A702EF6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28" y="160961"/>
            <a:ext cx="7886700" cy="1325563"/>
          </a:xfrm>
        </p:spPr>
        <p:txBody>
          <a:bodyPr/>
          <a:lstStyle/>
          <a:p>
            <a:r>
              <a:rPr lang="en-US" dirty="0"/>
              <a:t>Why is this result so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FDDD-E019-B9AD-ADB3-A8C62F0E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918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It connects </a:t>
            </a:r>
            <a:r>
              <a:rPr lang="en-US" b="1" dirty="0"/>
              <a:t>two types of hardness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FF0000"/>
                </a:solidFill>
              </a:rPr>
              <a:t>guessing</a:t>
            </a:r>
            <a:r>
              <a:rPr lang="en-US" dirty="0"/>
              <a:t> some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7030A0"/>
                </a:solidFill>
              </a:rPr>
              <a:t>distinguishing</a:t>
            </a:r>
            <a:r>
              <a:rPr lang="en-US" dirty="0"/>
              <a:t> two experiments</a:t>
            </a:r>
          </a:p>
        </p:txBody>
      </p:sp>
      <p:pic>
        <p:nvPicPr>
          <p:cNvPr id="4" name="Picture 26" descr="MCj04359410000[1]">
            <a:extLst>
              <a:ext uri="{FF2B5EF4-FFF2-40B4-BE49-F238E27FC236}">
                <a16:creationId xmlns:a16="http://schemas.microsoft.com/office/drawing/2014/main" id="{1A54EFEF-7B1A-27DA-A7D2-BD374728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239" y="3343614"/>
            <a:ext cx="1285884" cy="8885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54874-1F76-36B6-D3C8-B82172A6699B}"/>
              </a:ext>
            </a:extLst>
          </p:cNvPr>
          <p:cNvSpPr txBox="1"/>
          <p:nvPr/>
        </p:nvSpPr>
        <p:spPr>
          <a:xfrm>
            <a:off x="5336343" y="355703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K</a:t>
            </a:r>
            <a:r>
              <a:rPr lang="en-US" sz="2400" b="1" i="1"/>
              <a:t> </a:t>
            </a:r>
            <a:r>
              <a:rPr lang="en-US" sz="2400" b="1" dirty="0"/>
              <a:t>?</a:t>
            </a:r>
          </a:p>
        </p:txBody>
      </p:sp>
      <p:pic>
        <p:nvPicPr>
          <p:cNvPr id="6" name="Picture 26" descr="MCj04359410000[1]">
            <a:extLst>
              <a:ext uri="{FF2B5EF4-FFF2-40B4-BE49-F238E27FC236}">
                <a16:creationId xmlns:a16="http://schemas.microsoft.com/office/drawing/2014/main" id="{80314B6E-7831-3C3A-655D-B938E43B1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522" y="5356578"/>
            <a:ext cx="1285884" cy="88851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B3B7-DB56-79C6-3CE2-0AB37BFE29E6}"/>
              </a:ext>
            </a:extLst>
          </p:cNvPr>
          <p:cNvSpPr txBox="1"/>
          <p:nvPr/>
        </p:nvSpPr>
        <p:spPr>
          <a:xfrm>
            <a:off x="1692812" y="5356578"/>
            <a:ext cx="161778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026A3-07A8-9E73-FAED-1FD0B2659868}"/>
              </a:ext>
            </a:extLst>
          </p:cNvPr>
          <p:cNvSpPr txBox="1"/>
          <p:nvPr/>
        </p:nvSpPr>
        <p:spPr>
          <a:xfrm>
            <a:off x="5534332" y="5288450"/>
            <a:ext cx="1617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2278E-F767-C683-0B56-81D13F2CA036}"/>
              </a:ext>
            </a:extLst>
          </p:cNvPr>
          <p:cNvSpPr txBox="1"/>
          <p:nvPr/>
        </p:nvSpPr>
        <p:spPr>
          <a:xfrm>
            <a:off x="4604957" y="5125745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 </a:t>
            </a:r>
            <a:r>
              <a:rPr lang="en-US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4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implication also holds in the other direction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000496" y="2010936"/>
            <a:ext cx="178594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9058" y="3000372"/>
            <a:ext cx="1500198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Enc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key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8602" t="-4630" r="-64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plaintext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2370" t="-4237" r="-710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ciphertext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  <a:blipFill rotWithShape="0">
                <a:blip r:embed="rId5"/>
                <a:stretch>
                  <a:fillRect t="-4425" b="-61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/>
        </p:nvSpPr>
        <p:spPr>
          <a:xfrm>
            <a:off x="3357554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572132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6200000">
            <a:off x="4500562" y="4714884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  </m:t>
                    </m:r>
                  </m:oMath>
                </a14:m>
                <a:r>
                  <a:rPr lang="en-US" sz="2000" dirty="0"/>
                  <a:t>is a one-way function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46143" y="1771439"/>
            <a:ext cx="2968601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semantically-secure encryption exists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3539" y="1782336"/>
            <a:ext cx="251191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609600" indent="-609600" algn="ctr">
              <a:buFontTx/>
              <a:buNone/>
            </a:pPr>
            <a:r>
              <a:rPr lang="en-US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8"/>
          <p:cNvSpPr>
            <a:spLocks noChangeArrowheads="1"/>
          </p:cNvSpPr>
          <p:nvPr/>
        </p:nvSpPr>
        <p:spPr bwMode="auto">
          <a:xfrm rot="19289469">
            <a:off x="2689394" y="3470348"/>
            <a:ext cx="137227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3071834" cy="1143000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Minicrypt</a:t>
            </a:r>
            <a:r>
              <a:rPr lang="en-US" dirty="0"/>
              <a:t>”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1674" y="4292750"/>
            <a:ext cx="3678822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CPA and semantically-secure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encryptions exists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10800000">
            <a:off x="4071934" y="4435626"/>
            <a:ext cx="857256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00628" y="4292750"/>
            <a:ext cx="321471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 rot="3006812">
            <a:off x="5176903" y="3524294"/>
            <a:ext cx="1190013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0364" y="2506800"/>
            <a:ext cx="3429024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9488" y="5648957"/>
            <a:ext cx="6317614" cy="8309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“world” where the one-way functions exist</a:t>
            </a:r>
          </a:p>
          <a:p>
            <a:pPr algn="ctr"/>
            <a:r>
              <a:rPr lang="en-US" sz="2400" dirty="0"/>
              <a:t>is called “</a:t>
            </a:r>
            <a:r>
              <a:rPr lang="en-US" sz="2400" b="1" dirty="0" err="1"/>
              <a:t>minicrypt</a:t>
            </a:r>
            <a:r>
              <a:rPr lang="en-US" sz="2400" dirty="0"/>
              <a:t>”.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16200000">
            <a:off x="4130083" y="1727777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57620" y="1000108"/>
            <a:ext cx="164307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b="1" dirty="0">
                <a:solidFill>
                  <a:srgbClr val="FF0000"/>
                </a:solidFill>
              </a:rPr>
              <a:t>P ≠ NP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 rot="5400000">
            <a:off x="4773024" y="1727778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bg2">
              <a:lumMod val="9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4857752" y="1357298"/>
            <a:ext cx="642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?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600837" y="1262209"/>
            <a:ext cx="2071702" cy="1147548"/>
          </a:xfrm>
          <a:prstGeom prst="wedgeRectCallout">
            <a:avLst>
              <a:gd name="adj1" fmla="val -103790"/>
              <a:gd name="adj2" fmla="val 897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 problem</a:t>
            </a:r>
            <a:endParaRPr lang="pl-PL" b="1" dirty="0"/>
          </a:p>
          <a:p>
            <a:pPr algn="ctr"/>
            <a:r>
              <a:rPr lang="pl-PL" b="1" dirty="0"/>
              <a:t>(most </a:t>
            </a:r>
            <a:r>
              <a:rPr lang="en-US" b="1" dirty="0"/>
              <a:t>likely: no implication)</a:t>
            </a:r>
          </a:p>
        </p:txBody>
      </p:sp>
    </p:spTree>
    <p:extLst>
      <p:ext uri="{BB962C8B-B14F-4D97-AF65-F5344CB8AC3E}">
        <p14:creationId xmlns:p14="http://schemas.microsoft.com/office/powerpoint/2010/main" val="392501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80479" y="372751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30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3"/>
            <a:ext cx="8229600" cy="1857388"/>
          </a:xfrm>
        </p:spPr>
        <p:txBody>
          <a:bodyPr/>
          <a:lstStyle/>
          <a:p>
            <a:pPr>
              <a:buNone/>
            </a:pPr>
            <a:r>
              <a:rPr lang="en-US" dirty="0"/>
              <a:t>The pseudorandom generators used in practice are called </a:t>
            </a:r>
            <a:r>
              <a:rPr lang="en-US" b="1" dirty="0"/>
              <a:t>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9"/>
              <p:cNvSpPr>
                <a:spLocks noChangeArrowheads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62202" y="3248036"/>
            <a:ext cx="609600" cy="175260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 rot="5400000">
            <a:off x="1090602" y="3705236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143768" y="3143248"/>
            <a:ext cx="609600" cy="250033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0892" y="5500702"/>
            <a:ext cx="1000132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9"/>
              <p:cNvSpPr>
                <a:spLocks noChangeArrowheads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11"/>
          <p:cNvSpPr>
            <a:spLocks noChangeArrowheads="1"/>
          </p:cNvSpPr>
          <p:nvPr/>
        </p:nvSpPr>
        <p:spPr bwMode="auto">
          <a:xfrm rot="5400000">
            <a:off x="5757874" y="360044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7208257" y="529333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. . .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28596" y="5572140"/>
            <a:ext cx="73581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They are called like this because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their output is an “infinite”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stream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bits.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Multiply 27"/>
          <p:cNvSpPr/>
          <p:nvPr/>
        </p:nvSpPr>
        <p:spPr>
          <a:xfrm>
            <a:off x="714348" y="2000240"/>
            <a:ext cx="2428892" cy="4214842"/>
          </a:xfrm>
          <a:prstGeom prst="mathMultiply">
            <a:avLst>
              <a:gd name="adj1" fmla="val 143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3022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to encrypt multiple messages using pseudorandom generators?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4714884"/>
            <a:ext cx="8382000" cy="1738306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Of course we </a:t>
            </a:r>
            <a:r>
              <a:rPr lang="en-US" sz="2800" b="1" dirty="0">
                <a:solidFill>
                  <a:srgbClr val="FF0000"/>
                </a:solidFill>
              </a:rPr>
              <a:t>cannot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just reuse the same seed</a:t>
            </a:r>
          </a:p>
          <a:p>
            <a:pPr>
              <a:buFontTx/>
              <a:buNone/>
            </a:pPr>
            <a:r>
              <a:rPr lang="en-US" sz="2800" dirty="0"/>
              <a:t>(remember the problem with the one-time pad?)</a:t>
            </a:r>
          </a:p>
          <a:p>
            <a:pPr>
              <a:buFontTx/>
              <a:buNone/>
            </a:pPr>
            <a:endParaRPr lang="en-US" sz="2800" dirty="0"/>
          </a:p>
          <a:p>
            <a:pPr algn="r">
              <a:buFontTx/>
              <a:buNone/>
            </a:pPr>
            <a:r>
              <a:rPr lang="en-US" sz="2800" b="1" dirty="0">
                <a:solidFill>
                  <a:srgbClr val="0070C0"/>
                </a:solidFill>
              </a:rPr>
              <a:t>It is </a:t>
            </a:r>
            <a:r>
              <a:rPr lang="en-US" sz="2800" b="1" u="sng" dirty="0">
                <a:solidFill>
                  <a:srgbClr val="0070C0"/>
                </a:solidFill>
              </a:rPr>
              <a:t>not</a:t>
            </a:r>
            <a:r>
              <a:rPr lang="en-US" sz="2800" b="1" dirty="0">
                <a:solidFill>
                  <a:srgbClr val="0070C0"/>
                </a:solidFill>
              </a:rPr>
              <a:t> just a theoretical problem!</a:t>
            </a:r>
          </a:p>
          <a:p>
            <a:pPr>
              <a:buFontTx/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>
                <a:spLocks noChangeArrowheads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0"/>
              <p:cNvSpPr>
                <a:spLocks noChangeArrowheads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blipFill rotWithShape="0">
                <a:blip r:embed="rId4"/>
                <a:stretch>
                  <a:fillRect l="-490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1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blipFill rotWithShape="0">
                <a:blip r:embed="rId7"/>
                <a:stretch>
                  <a:fillRect l="-392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rot="5400000">
            <a:off x="5429256" y="3000372"/>
            <a:ext cx="20002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73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04800"/>
            <a:ext cx="1905000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620000" cy="1143000"/>
          </a:xfrm>
        </p:spPr>
        <p:txBody>
          <a:bodyPr/>
          <a:lstStyle/>
          <a:p>
            <a:pPr algn="l"/>
            <a:r>
              <a:rPr lang="en-US" sz="3600" dirty="0"/>
              <a:t>Misuse of RC4 in Microsoft Office</a:t>
            </a:r>
            <a:br>
              <a:rPr lang="en-US" sz="2400" dirty="0"/>
            </a:br>
            <a:r>
              <a:rPr lang="en-US" sz="2800" b="1" dirty="0">
                <a:solidFill>
                  <a:srgbClr val="00B050"/>
                </a:solidFill>
              </a:rPr>
              <a:t>[</a:t>
            </a:r>
            <a:r>
              <a:rPr lang="en-US" sz="2800" b="1" dirty="0" err="1">
                <a:solidFill>
                  <a:srgbClr val="00B050"/>
                </a:solidFill>
              </a:rPr>
              <a:t>Hongjun</a:t>
            </a:r>
            <a:r>
              <a:rPr lang="en-US" sz="2800" b="1" dirty="0">
                <a:solidFill>
                  <a:srgbClr val="00B050"/>
                </a:solidFill>
              </a:rPr>
              <a:t> Wu 2005]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320675" y="1487488"/>
            <a:ext cx="63937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RC4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a popular PRG</a:t>
            </a:r>
            <a:r>
              <a:rPr lang="pl-PL" sz="2000" dirty="0"/>
              <a:t>/</a:t>
            </a:r>
            <a:r>
              <a:rPr lang="en-US" sz="2000" dirty="0"/>
              <a:t>“stream cipher”</a:t>
            </a:r>
            <a:r>
              <a:rPr lang="pl-PL" sz="2000" dirty="0"/>
              <a:t> (now broken</a:t>
            </a:r>
            <a:r>
              <a:rPr lang="en-US" sz="2000" dirty="0"/>
              <a:t>)</a:t>
            </a:r>
            <a:r>
              <a:rPr lang="pl-PL" sz="2000" dirty="0"/>
              <a:t> </a:t>
            </a:r>
            <a:endParaRPr lang="en-US" sz="2000" dirty="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057400" y="2057400"/>
            <a:ext cx="5171800" cy="707886"/>
          </a:xfrm>
          <a:prstGeom prst="rect">
            <a:avLst/>
          </a:prstGeom>
          <a:solidFill>
            <a:srgbClr val="F3FAFF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/>
              <a:t>“Microsoft Strong Cryptographic Provider”</a:t>
            </a:r>
          </a:p>
          <a:p>
            <a:r>
              <a:rPr lang="en-US" sz="2000"/>
              <a:t>(encryption in Word and Excel, Office 2003)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320675" y="3011488"/>
            <a:ext cx="884690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The key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is a function of a </a:t>
            </a:r>
            <a:r>
              <a:rPr lang="en-US" sz="2000" b="1" dirty="0">
                <a:solidFill>
                  <a:srgbClr val="FF0000"/>
                </a:solidFill>
              </a:rPr>
              <a:t>password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FF0000"/>
                </a:solidFill>
              </a:rPr>
              <a:t>initialization vector</a:t>
            </a:r>
            <a:r>
              <a:rPr lang="en-US" sz="2000" dirty="0"/>
              <a:t>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These values </a:t>
            </a:r>
            <a:r>
              <a:rPr lang="en-US" sz="2000" b="1" dirty="0">
                <a:solidFill>
                  <a:srgbClr val="0070C0"/>
                </a:solidFill>
              </a:rPr>
              <a:t>do not change between the different versions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of the document!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Suppose </a:t>
            </a:r>
            <a:r>
              <a:rPr lang="en-US" sz="2000" b="1" dirty="0">
                <a:solidFill>
                  <a:srgbClr val="FF0000"/>
                </a:solidFill>
              </a:rPr>
              <a:t>Alice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Bob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work together on some document:</a:t>
            </a:r>
          </a:p>
        </p:txBody>
      </p:sp>
      <p:pic>
        <p:nvPicPr>
          <p:cNvPr id="12297" name="Picture 9" descr="MCj0411466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8475" y="4840288"/>
            <a:ext cx="815975" cy="847725"/>
          </a:xfrm>
          <a:prstGeom prst="rect">
            <a:avLst/>
          </a:prstGeom>
          <a:noFill/>
        </p:spPr>
      </p:pic>
      <p:pic>
        <p:nvPicPr>
          <p:cNvPr id="12299" name="Picture 11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875" y="4840288"/>
            <a:ext cx="860425" cy="904875"/>
          </a:xfrm>
          <a:prstGeom prst="rect">
            <a:avLst/>
          </a:prstGeom>
          <a:noFill/>
        </p:spPr>
      </p:pic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920875" y="50688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7" name="Text Box 19"/>
              <p:cNvSpPr txBox="1">
                <a:spLocks noChangeArrowheads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641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1920875" y="56022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9" name="Text Box 21"/>
              <p:cNvSpPr txBox="1">
                <a:spLocks noChangeArrowheads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10" name="Text Box 22"/>
              <p:cNvSpPr txBox="1">
                <a:spLocks noChangeArrowheads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/>
                  <a:t>The adversary can compute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𝐱𝐨𝐫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1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346" t="-9231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8" name="Picture 10" descr="MCj0435941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25675" y="5526088"/>
            <a:ext cx="1066800" cy="77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9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300" grpId="0" animBg="1"/>
      <p:bldP spid="12307" grpId="0" animBg="1"/>
      <p:bldP spid="12308" grpId="0" animBg="1"/>
      <p:bldP spid="12309" grpId="0" animBg="1"/>
      <p:bldP spid="123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do?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US" dirty="0"/>
              <a:t>There are two solutions:</a:t>
            </a:r>
          </a:p>
          <a:p>
            <a:pPr marL="609600" indent="-609600">
              <a:buFontTx/>
              <a:buNone/>
            </a:pPr>
            <a:endParaRPr lang="en-US" dirty="0"/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synchronized mode</a:t>
            </a:r>
          </a:p>
          <a:p>
            <a:pPr marL="609600" indent="-609600">
              <a:buFontTx/>
              <a:buAutoNum type="arabicPeriod"/>
            </a:pPr>
            <a:endParaRPr lang="en-US" b="1" dirty="0">
              <a:solidFill>
                <a:schemeClr val="accent2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unsynchronized mode</a:t>
            </a:r>
          </a:p>
        </p:txBody>
      </p:sp>
    </p:spTree>
    <p:extLst>
      <p:ext uri="{BB962C8B-B14F-4D97-AF65-F5344CB8AC3E}">
        <p14:creationId xmlns:p14="http://schemas.microsoft.com/office/powerpoint/2010/main" val="36490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647968" cy="1143000"/>
          </a:xfrm>
        </p:spPr>
        <p:txBody>
          <a:bodyPr/>
          <a:lstStyle/>
          <a:p>
            <a:r>
              <a:rPr lang="en-US" dirty="0"/>
              <a:t>Multiple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429684" cy="37147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real-life applications we need to encrypt </a:t>
            </a:r>
            <a:r>
              <a:rPr lang="en-US" b="1" dirty="0">
                <a:solidFill>
                  <a:srgbClr val="FF0000"/>
                </a:solidFill>
              </a:rPr>
              <a:t>multiple messages with one key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 adversary may learn something about the key by looking at </a:t>
            </a:r>
          </a:p>
          <a:p>
            <a:pPr algn="ctr">
              <a:buNone/>
            </a:pPr>
            <a:r>
              <a:rPr lang="en-US" dirty="0" err="1"/>
              <a:t>ciphertexts</a:t>
            </a:r>
            <a:r>
              <a:rPr lang="en-US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i="1" baseline="-25000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of </a:t>
            </a:r>
          </a:p>
          <a:p>
            <a:pPr algn="ctr">
              <a:buNone/>
            </a:pPr>
            <a:r>
              <a:rPr lang="en-US" dirty="0"/>
              <a:t>some messages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i="1" baseline="-25000" dirty="0" err="1">
                <a:solidFill>
                  <a:srgbClr val="FF0000"/>
                </a:solidFill>
              </a:rPr>
              <a:t>t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 rot="16200000">
            <a:off x="3428992" y="1857364"/>
            <a:ext cx="2143140" cy="7429552"/>
          </a:xfrm>
          <a:prstGeom prst="rightArrowCallout">
            <a:avLst>
              <a:gd name="adj1" fmla="val 21902"/>
              <a:gd name="adj2" fmla="val 25000"/>
              <a:gd name="adj3" fmla="val 25000"/>
              <a:gd name="adj4" fmla="val 750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How are these messages chosen?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let’s say: the adversary can choose them!</a:t>
            </a:r>
            <a:br>
              <a:rPr lang="en-US" sz="2400" b="1" dirty="0">
                <a:solidFill>
                  <a:schemeClr val="tx1"/>
                </a:solidFill>
              </a:rPr>
            </a:br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(good tradition: be as pessimistic as possible)</a:t>
            </a:r>
          </a:p>
        </p:txBody>
      </p:sp>
    </p:spTree>
    <p:extLst>
      <p:ext uri="{BB962C8B-B14F-4D97-AF65-F5344CB8AC3E}">
        <p14:creationId xmlns:p14="http://schemas.microsoft.com/office/powerpoint/2010/main" val="9982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/>
          </a:bodyPr>
          <a:lstStyle/>
          <a:p>
            <a:r>
              <a:rPr lang="en-US" dirty="0"/>
              <a:t>How to encrypt several messages</a:t>
            </a:r>
          </a:p>
        </p:txBody>
      </p:sp>
      <p:sp>
        <p:nvSpPr>
          <p:cNvPr id="4" name="Line 24"/>
          <p:cNvSpPr>
            <a:spLocks noChangeShapeType="1"/>
          </p:cNvSpPr>
          <p:nvPr/>
        </p:nvSpPr>
        <p:spPr bwMode="auto">
          <a:xfrm>
            <a:off x="1143000" y="5791200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30"/>
              <p:cNvSpPr txBox="1">
                <a:spLocks noChangeArrowheads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5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65760" marR="0" lvl="0" indent="-283464" algn="l" defTabSz="914400" rtl="0" eaLnBrk="1" fontAlgn="auto" latinLnBrk="0" hangingPunct="1">
                  <a:lnSpc>
                    <a:spcPct val="8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𝑮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  <m:r>
                      <a:rPr kumimoji="0" lang="en-US" sz="2000" b="1" i="1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→ 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}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𝐯𝐞𝐫𝐲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 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𝐥𝐚𝐫𝐠𝐞</m:t>
                    </m:r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– a PRG.</a:t>
                </a: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25806" b="-1774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b="-1093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 rot="10800000">
            <a:off x="1143000" y="3657600"/>
            <a:ext cx="7772400" cy="838200"/>
          </a:xfrm>
          <a:custGeom>
            <a:avLst/>
            <a:gdLst>
              <a:gd name="G0" fmla="+- 9514 0 0"/>
              <a:gd name="G1" fmla="+- 21600 0 9514"/>
              <a:gd name="G2" fmla="*/ 9514 1 2"/>
              <a:gd name="G3" fmla="+- 21600 0 G2"/>
              <a:gd name="G4" fmla="+/ 9514 21600 2"/>
              <a:gd name="G5" fmla="+/ G1 0 2"/>
              <a:gd name="G6" fmla="*/ 21600 21600 9514"/>
              <a:gd name="G7" fmla="*/ G6 1 2"/>
              <a:gd name="G8" fmla="+- 21600 0 G7"/>
              <a:gd name="G9" fmla="*/ 21600 1 2"/>
              <a:gd name="G10" fmla="+- 9514 0 G9"/>
              <a:gd name="G11" fmla="?: G10 G8 0"/>
              <a:gd name="G12" fmla="?: G10 G7 21600"/>
              <a:gd name="T0" fmla="*/ 16843 w 21600"/>
              <a:gd name="T1" fmla="*/ 10800 h 21600"/>
              <a:gd name="T2" fmla="*/ 10800 w 21600"/>
              <a:gd name="T3" fmla="*/ 21600 h 21600"/>
              <a:gd name="T4" fmla="*/ 4757 w 21600"/>
              <a:gd name="T5" fmla="*/ 10800 h 21600"/>
              <a:gd name="T6" fmla="*/ 10800 w 21600"/>
              <a:gd name="T7" fmla="*/ 0 h 21600"/>
              <a:gd name="T8" fmla="*/ 6557 w 21600"/>
              <a:gd name="T9" fmla="*/ 6557 h 21600"/>
              <a:gd name="T10" fmla="*/ 15043 w 21600"/>
              <a:gd name="T11" fmla="*/ 1504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9514" y="21600"/>
                </a:lnTo>
                <a:lnTo>
                  <a:pt x="12086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1"/>
              <p:cNvSpPr txBox="1">
                <a:spLocks noChangeArrowheads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2"/>
              <p:cNvSpPr txBox="1">
                <a:spLocks noChangeArrowheads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3"/>
              <p:cNvSpPr txBox="1">
                <a:spLocks noChangeArrowheads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6705600" y="3657600"/>
            <a:ext cx="2438400" cy="3200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7207250" y="4379913"/>
            <a:ext cx="604846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. . .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381000" y="56388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8"/>
              <p:cNvSpPr txBox="1">
                <a:spLocks noChangeArrowheads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29"/>
              <p:cNvSpPr txBox="1">
                <a:spLocks noChangeArrowheads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31"/>
              <p:cNvSpPr txBox="1">
                <a:spLocks noChangeArrowheads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computed “on fly”</a:t>
                </a:r>
              </a:p>
            </p:txBody>
          </p:sp>
        </mc:Choice>
        <mc:Fallback xmlns="">
          <p:sp>
            <p:nvSpPr>
              <p:cNvPr id="20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blipFill rotWithShape="0">
                <a:blip r:embed="rId14"/>
                <a:stretch>
                  <a:fillRect t="-10000" r="-504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divide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blocks: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139" t="-9836" r="-2406" b="-229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2572530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3429786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501488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214942" y="1785926"/>
            <a:ext cx="3429024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can be proven to be CPA-secure</a:t>
            </a:r>
          </a:p>
        </p:txBody>
      </p:sp>
    </p:spTree>
    <p:extLst>
      <p:ext uri="{BB962C8B-B14F-4D97-AF65-F5344CB8AC3E}">
        <p14:creationId xmlns:p14="http://schemas.microsoft.com/office/powerpoint/2010/main" val="30158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80039"/>
            <a:ext cx="7886700" cy="1325563"/>
          </a:xfrm>
        </p:spPr>
        <p:txBody>
          <a:bodyPr/>
          <a:lstStyle/>
          <a:p>
            <a:r>
              <a:rPr lang="en-US" dirty="0"/>
              <a:t>Unsynchronized mode</a:t>
            </a:r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flipV="1">
            <a:off x="5105400" y="4648200"/>
            <a:ext cx="37338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Text Box 5"/>
              <p:cNvSpPr txBox="1">
                <a:spLocks noChangeArrowheads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6"/>
              <p:cNvSpPr>
                <a:spLocks noChangeArrowheads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7" name="Rectangle 7"/>
              <p:cNvSpPr>
                <a:spLocks noChangeArrowheads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8" name="AutoShape 8"/>
          <p:cNvSpPr>
            <a:spLocks noChangeArrowheads="1"/>
          </p:cNvSpPr>
          <p:nvPr/>
        </p:nvSpPr>
        <p:spPr bwMode="auto">
          <a:xfrm rot="10800000">
            <a:off x="5105400" y="24384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9" name="Text Box 9"/>
              <p:cNvSpPr txBox="1">
                <a:spLocks noChangeArrowheads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0" name="Rectangle 10"/>
              <p:cNvSpPr>
                <a:spLocks noChangeArrowheads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961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495800" y="44196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2" name="Rectangle 12"/>
              <p:cNvSpPr>
                <a:spLocks noChangeArrowheads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2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4" name="AutoShape 14"/>
          <p:cNvSpPr>
            <a:spLocks/>
          </p:cNvSpPr>
          <p:nvPr/>
        </p:nvSpPr>
        <p:spPr bwMode="auto">
          <a:xfrm rot="16200000">
            <a:off x="6305550" y="3219450"/>
            <a:ext cx="381000" cy="4762500"/>
          </a:xfrm>
          <a:prstGeom prst="leftBrace">
            <a:avLst>
              <a:gd name="adj1" fmla="val 1041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5" name="Text Box 15"/>
              <p:cNvSpPr txBox="1">
                <a:spLocks noChangeArrowheads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5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6" name="Text Box 16"/>
              <p:cNvSpPr txBox="1">
                <a:spLocks noChangeArrowheads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US" sz="2800" b="1" u="sng" dirty="0">
                    <a:solidFill>
                      <a:srgbClr val="0070C0"/>
                    </a:solidFill>
                  </a:rPr>
                  <a:t>Idea</a:t>
                </a:r>
              </a:p>
              <a:p>
                <a:endParaRPr lang="en-US" sz="2800" u="sng" dirty="0"/>
              </a:p>
              <a:p>
                <a:r>
                  <a:rPr lang="en-US" sz="2000" b="1" dirty="0"/>
                  <a:t>Randomize the encryption procedure.</a:t>
                </a:r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Assume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takes as an additional input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an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initialization vector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endParaRPr lang="en-US" sz="2000" dirty="0"/>
              </a:p>
              <a:p>
                <a:pPr algn="l"/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Enc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algorithm selects a fresh random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dirty="0"/>
                  <a:t> </a:t>
                </a:r>
                <a:r>
                  <a:rPr lang="en-US" sz="2000" dirty="0"/>
                  <a:t>for each message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sz="2000" dirty="0"/>
                  <a:t>.</a:t>
                </a:r>
              </a:p>
              <a:p>
                <a:pPr algn="r"/>
                <a:r>
                  <a:rPr lang="en-US" sz="2000" dirty="0"/>
                  <a:t>Later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baseline="-25000" dirty="0">
                    <a:solidFill>
                      <a:srgbClr val="990000"/>
                    </a:solidFill>
                  </a:rPr>
                  <a:t> </a:t>
                </a:r>
                <a:r>
                  <a:rPr lang="en-US" sz="2000" dirty="0"/>
                  <a:t>is included in the </a:t>
                </a:r>
                <a:r>
                  <a:rPr lang="en-US" sz="2000" b="1" dirty="0" err="1"/>
                  <a:t>ciphertext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5376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blipFill rotWithShape="0">
                <a:blip r:embed="rId10"/>
                <a:stretch>
                  <a:fillRect l="-3151" t="-1103" r="-2819" b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ular Callout 1"/>
          <p:cNvSpPr/>
          <p:nvPr/>
        </p:nvSpPr>
        <p:spPr>
          <a:xfrm>
            <a:off x="3983467" y="1814513"/>
            <a:ext cx="1541033" cy="997297"/>
          </a:xfrm>
          <a:prstGeom prst="wedgeRectCallout">
            <a:avLst>
              <a:gd name="adj1" fmla="val -139506"/>
              <a:gd name="adj2" fmla="val 18309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weaker version: a </a:t>
            </a:r>
            <a:r>
              <a:rPr lang="en-US" b="1" dirty="0">
                <a:solidFill>
                  <a:srgbClr val="0070C0"/>
                </a:solidFill>
              </a:rPr>
              <a:t>nonce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416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nimBg="1"/>
      <p:bldP spid="15365" grpId="0" animBg="1"/>
      <p:bldP spid="15366" grpId="0" animBg="1"/>
      <p:bldP spid="15367" grpId="0" animBg="1"/>
      <p:bldP spid="15368" grpId="0" animBg="1"/>
      <p:bldP spid="15369" grpId="0" animBg="1"/>
      <p:bldP spid="15370" grpId="0" animBg="1"/>
      <p:bldP spid="15371" grpId="0"/>
      <p:bldP spid="15372" grpId="0" animBg="1"/>
      <p:bldP spid="15374" grpId="0" animBg="1"/>
      <p:bldP spid="15375" grpId="0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2" name="AutoShape 8"/>
          <p:cNvSpPr>
            <a:spLocks noChangeArrowheads="1"/>
          </p:cNvSpPr>
          <p:nvPr/>
        </p:nvSpPr>
        <p:spPr bwMode="auto">
          <a:xfrm rot="-1249413">
            <a:off x="457200" y="2971800"/>
            <a:ext cx="2743200" cy="2873375"/>
          </a:xfrm>
          <a:prstGeom prst="curvedRightArrow">
            <a:avLst>
              <a:gd name="adj1" fmla="val 6624"/>
              <a:gd name="adj2" fmla="val 27573"/>
              <a:gd name="adj3" fmla="val 33333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We need an “augmented”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We need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000" dirty="0"/>
                  <a:t> such that the adversary cannot distinguish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from a random string even if she knows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IV </a:t>
                </a:r>
                <a:r>
                  <a:rPr lang="en-US" sz="2000" dirty="0"/>
                  <a:t>and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some pairs </a:t>
                </a:r>
              </a:p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 </m:t>
                    </m:r>
                  </m:oMath>
                </a14:m>
                <a:r>
                  <a:rPr lang="en-US" sz="2000" dirty="0"/>
                  <a:t>are random.</a:t>
                </a:r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  <a:blipFill rotWithShape="0">
                <a:blip r:embed="rId3"/>
                <a:stretch>
                  <a:fillRect l="-708" t="-18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276600" y="2590800"/>
            <a:ext cx="6858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</a:rPr>
                        <m:t>IV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blipFill rotWithShape="0">
                <a:blip r:embed="rId4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0" name="AutoShape 6"/>
          <p:cNvSpPr>
            <a:spLocks noChangeArrowheads="1"/>
          </p:cNvSpPr>
          <p:nvPr/>
        </p:nvSpPr>
        <p:spPr bwMode="auto">
          <a:xfrm rot="10800000">
            <a:off x="1295400" y="29718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2362200" y="2590800"/>
            <a:ext cx="8382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IV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pic>
        <p:nvPicPr>
          <p:cNvPr id="16393" name="Picture 9" descr="MCj0435941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4953000"/>
            <a:ext cx="1447800" cy="105092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395" name="Rectangle 11"/>
              <p:cNvSpPr>
                <a:spLocks noChangeArrowheads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5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3846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5594350" y="4635500"/>
            <a:ext cx="80486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990000"/>
                </a:solidFill>
              </a:rPr>
              <a:t>?</a:t>
            </a:r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>
            <a:off x="4459737" y="2429935"/>
            <a:ext cx="4419600" cy="381000"/>
          </a:xfrm>
          <a:prstGeom prst="wedgeRoundRectCallout">
            <a:avLst>
              <a:gd name="adj1" fmla="val 2157"/>
              <a:gd name="adj2" fmla="val -370833"/>
              <a:gd name="adj3" fmla="val 16667"/>
            </a:avLst>
          </a:prstGeom>
          <a:solidFill>
            <a:srgbClr val="F3FA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with a non-negligible advantage</a:t>
            </a:r>
          </a:p>
        </p:txBody>
      </p:sp>
      <p:sp>
        <p:nvSpPr>
          <p:cNvPr id="16401" name="AutoShape 17"/>
          <p:cNvSpPr>
            <a:spLocks noChangeArrowheads="1"/>
          </p:cNvSpPr>
          <p:nvPr/>
        </p:nvSpPr>
        <p:spPr bwMode="auto">
          <a:xfrm rot="-13844827">
            <a:off x="4351338" y="4089400"/>
            <a:ext cx="304800" cy="914400"/>
          </a:xfrm>
          <a:prstGeom prst="upArrow">
            <a:avLst>
              <a:gd name="adj1" fmla="val 50000"/>
              <a:gd name="adj2" fmla="val 7500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AutoShape 19"/>
          <p:cNvSpPr>
            <a:spLocks noChangeArrowheads="1"/>
          </p:cNvSpPr>
          <p:nvPr/>
        </p:nvSpPr>
        <p:spPr bwMode="auto">
          <a:xfrm rot="-8209910">
            <a:off x="5486400" y="4114800"/>
            <a:ext cx="304800" cy="838200"/>
          </a:xfrm>
          <a:prstGeom prst="upArrow">
            <a:avLst>
              <a:gd name="adj1" fmla="val 50000"/>
              <a:gd name="adj2" fmla="val 6875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4876800" y="44196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6" name="Text Box 22"/>
              <p:cNvSpPr txBox="1">
                <a:spLocks noChangeArrowheads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0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7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  <p:bldP spid="16388" grpId="0" animBg="1"/>
      <p:bldP spid="16389" grpId="0" animBg="1"/>
      <p:bldP spid="16390" grpId="0" animBg="1"/>
      <p:bldP spid="16391" grpId="0" animBg="1"/>
      <p:bldP spid="16395" grpId="0" animBg="1"/>
      <p:bldP spid="16397" grpId="0" animBg="1"/>
      <p:bldP spid="16398" grpId="0"/>
      <p:bldP spid="16399" grpId="0" animBg="1"/>
      <p:bldP spid="16399" grpId="1" animBg="1"/>
      <p:bldP spid="16401" grpId="0" animBg="1"/>
      <p:bldP spid="16403" grpId="0" animBg="1"/>
      <p:bldP spid="16405" grpId="0"/>
      <p:bldP spid="1640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3" name="Rectangle 5"/>
              <p:cNvSpPr>
                <a:spLocks noChangeArrowheads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solidFill>
                <a:srgbClr val="FFFFD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609600" indent="-609600"/>
                <a:r>
                  <a:rPr lang="en-US" sz="2800" dirty="0"/>
                  <a:t>A more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modern approach</a:t>
                </a:r>
                <a:r>
                  <a:rPr lang="en-US" sz="2800" dirty="0"/>
                  <a:t>:</a:t>
                </a:r>
              </a:p>
              <a:p>
                <a:pPr marL="990600" lvl="1" indent="-533400" algn="ctr">
                  <a:buFontTx/>
                  <a:buNone/>
                </a:pPr>
                <a:r>
                  <a:rPr lang="en-US" sz="2400" dirty="0"/>
                  <a:t>design such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from scratch.</a:t>
                </a:r>
              </a:p>
            </p:txBody>
          </p:sp>
        </mc:Choice>
        <mc:Fallback xmlns="">
          <p:sp>
            <p:nvSpPr>
              <p:cNvPr id="174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blipFill rotWithShape="0">
                <a:blip r:embed="rId3"/>
                <a:stretch>
                  <a:fillRect l="-126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Rectangle 4"/>
              <p:cNvSpPr>
                <a:spLocks noChangeArrowheads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anchor="ctr"/>
              <a:lstStyle/>
              <a:p>
                <a:pPr marL="609600" indent="-609600"/>
                <a:r>
                  <a:rPr lang="en-US" sz="2800" dirty="0"/>
                  <a:t>An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old-fashioned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approach</a:t>
                </a:r>
                <a:r>
                  <a:rPr lang="en-US" sz="2800" dirty="0"/>
                  <a:t>:</a:t>
                </a:r>
                <a:br>
                  <a:rPr lang="en-US" sz="2800" dirty="0"/>
                </a:br>
                <a:endParaRPr lang="en-US" sz="2800" dirty="0"/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take a standard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400" dirty="0"/>
                  <a:t>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G</a:t>
                </a:r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br>
                  <a:rPr lang="en-US" sz="3200" b="1" i="1" dirty="0">
                    <a:solidFill>
                      <a:srgbClr val="FF0000"/>
                    </a:solidFill>
                  </a:rPr>
                </a:br>
                <a:endParaRPr lang="en-US" sz="2400" b="1" i="1" dirty="0">
                  <a:solidFill>
                    <a:srgbClr val="FF0000"/>
                  </a:solidFill>
                </a:endParaRPr>
              </a:p>
              <a:p>
                <a:pPr marL="990600" lvl="1" indent="-533400">
                  <a:buFontTx/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is a “hash-function” (we will define cryptographic hash functions later)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174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blipFill rotWithShape="0">
                <a:blip r:embed="rId4"/>
                <a:stretch>
                  <a:fillRect l="-1265" t="-94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How to construct such a PRG?</a:t>
            </a:r>
          </a:p>
        </p:txBody>
      </p:sp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5638800" y="1905000"/>
            <a:ext cx="2895600" cy="1095372"/>
          </a:xfrm>
          <a:prstGeom prst="wedgeRoundRectCallout">
            <a:avLst>
              <a:gd name="adj1" fmla="val -85433"/>
              <a:gd name="adj2" fmla="val 5427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often</a:t>
            </a:r>
            <a:r>
              <a:rPr lang="en-US" sz="2000" b="1" dirty="0"/>
              <a:t>:</a:t>
            </a:r>
            <a:br>
              <a:rPr lang="en-US" sz="2000" b="1" dirty="0"/>
            </a:br>
            <a:r>
              <a:rPr lang="en-US" sz="2000" b="1" dirty="0"/>
              <a:t>just concatenate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IV</a:t>
            </a:r>
            <a:r>
              <a:rPr lang="en-US" sz="2000" b="1" dirty="0"/>
              <a:t> and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604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174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Popular historical stream ciphers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874096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linear feedback shift registers</a:t>
            </a:r>
            <a:r>
              <a:rPr lang="en-US" sz="2400" dirty="0"/>
              <a:t>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A5/1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A5/2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(used in </a:t>
            </a:r>
            <a:r>
              <a:rPr lang="en-US" sz="2400" b="1" dirty="0"/>
              <a:t>GSM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1800" dirty="0"/>
              <a:t>Ross Anderson: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Content Scramble System (CSS) </a:t>
            </a:r>
            <a:r>
              <a:rPr lang="en-US" sz="2400" dirty="0"/>
              <a:t>encryption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Other: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RC4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400" b="1" u="sng" dirty="0"/>
          </a:p>
          <a:p>
            <a:pPr>
              <a:lnSpc>
                <a:spcPct val="80000"/>
              </a:lnSpc>
              <a:buFontTx/>
              <a:buNone/>
            </a:pPr>
            <a:endParaRPr lang="en-US" b="1" u="sng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1543828" y="5451885"/>
            <a:ext cx="7163968" cy="717611"/>
          </a:xfrm>
          <a:prstGeom prst="leftArrow">
            <a:avLst>
              <a:gd name="adj1" fmla="val 55552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dirty="0"/>
              <a:t>until recently very popular</a:t>
            </a:r>
            <a:r>
              <a:rPr lang="pl-PL" dirty="0"/>
              <a:t>, now considered broken</a:t>
            </a:r>
            <a:endParaRPr lang="en-US" dirty="0"/>
          </a:p>
        </p:txBody>
      </p:sp>
      <p:sp>
        <p:nvSpPr>
          <p:cNvPr id="19463" name="AutoShape 7"/>
          <p:cNvSpPr>
            <a:spLocks noChangeArrowheads="1"/>
          </p:cNvSpPr>
          <p:nvPr/>
        </p:nvSpPr>
        <p:spPr bwMode="auto">
          <a:xfrm>
            <a:off x="4910122" y="2068152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1543828" y="2853583"/>
            <a:ext cx="7036292" cy="1152128"/>
          </a:xfrm>
          <a:prstGeom prst="wedgeRectCallout">
            <a:avLst>
              <a:gd name="adj1" fmla="val -38847"/>
              <a:gd name="adj2" fmla="val -72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dirty="0"/>
              <a:t>"there was a terrific row between the NATO signal intelligence agencies in the mid 1980s over whether GSM encryption should be strong or not. The Germans said it should be, as they shared a long border with the Warsaw Pact; but the other countries didn't feel this way, and the algorithm as now fielded is a French design."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44142" y="4398426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</p:spTree>
    <p:extLst>
      <p:ext uri="{BB962C8B-B14F-4D97-AF65-F5344CB8AC3E}">
        <p14:creationId xmlns:p14="http://schemas.microsoft.com/office/powerpoint/2010/main" val="148320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  <p:bldP spid="19463" grpId="0" animBg="1"/>
      <p:bldP spid="3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95163" y="122237"/>
            <a:ext cx="7886700" cy="1325563"/>
          </a:xfrm>
        </p:spPr>
        <p:txBody>
          <a:bodyPr/>
          <a:lstStyle/>
          <a:p>
            <a:pPr algn="l"/>
            <a:r>
              <a:rPr lang="pl-PL" dirty="0"/>
              <a:t>RC4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382000" cy="5105400"/>
          </a:xfrm>
        </p:spPr>
        <p:txBody>
          <a:bodyPr/>
          <a:lstStyle/>
          <a:p>
            <a:r>
              <a:rPr lang="pl-PL" sz="2400" dirty="0"/>
              <a:t>Designed by </a:t>
            </a:r>
            <a:r>
              <a:rPr lang="en-US" sz="2400" b="1" dirty="0">
                <a:solidFill>
                  <a:srgbClr val="0070C0"/>
                </a:solidFill>
              </a:rPr>
              <a:t>Ron </a:t>
            </a:r>
            <a:r>
              <a:rPr lang="en-US" sz="2400" b="1" dirty="0" err="1">
                <a:solidFill>
                  <a:srgbClr val="0070C0"/>
                </a:solidFill>
              </a:rPr>
              <a:t>Rivest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>
                <a:solidFill>
                  <a:srgbClr val="0070C0"/>
                </a:solidFill>
              </a:rPr>
              <a:t>RSA Security</a:t>
            </a:r>
            <a:r>
              <a:rPr lang="pl-PL" sz="2400" dirty="0"/>
              <a:t>)</a:t>
            </a:r>
            <a:br>
              <a:rPr lang="en-GB" sz="2400" dirty="0"/>
            </a:br>
            <a:r>
              <a:rPr lang="en-US" sz="2400" dirty="0"/>
              <a:t>in 1987. </a:t>
            </a:r>
            <a:br>
              <a:rPr lang="pl-PL" sz="2400" dirty="0"/>
            </a:br>
            <a:r>
              <a:rPr lang="pl-PL" sz="2400" b="1" dirty="0"/>
              <a:t>RC4</a:t>
            </a:r>
            <a:r>
              <a:rPr lang="pl-PL" sz="2400" dirty="0"/>
              <a:t> = </a:t>
            </a:r>
            <a:r>
              <a:rPr lang="en-US" sz="2400" dirty="0"/>
              <a:t> “</a:t>
            </a:r>
            <a:r>
              <a:rPr lang="en-US" sz="2400" b="1" dirty="0" err="1"/>
              <a:t>Rivest</a:t>
            </a:r>
            <a:r>
              <a:rPr lang="en-US" sz="2400" b="1" dirty="0"/>
              <a:t> Cipher 4</a:t>
            </a:r>
            <a:r>
              <a:rPr lang="pl-PL" sz="2400" dirty="0"/>
              <a:t>”, or</a:t>
            </a:r>
            <a:r>
              <a:rPr lang="en-US" sz="2400" dirty="0"/>
              <a:t> “</a:t>
            </a:r>
            <a:r>
              <a:rPr lang="en-US" sz="2400" b="1" dirty="0"/>
              <a:t>Ron's Code 4</a:t>
            </a:r>
            <a:r>
              <a:rPr lang="pl-PL" sz="2400" dirty="0"/>
              <a:t>”</a:t>
            </a:r>
            <a:r>
              <a:rPr lang="en-US" sz="2400" dirty="0"/>
              <a:t>.</a:t>
            </a:r>
          </a:p>
          <a:p>
            <a:r>
              <a:rPr lang="en-US" sz="2400" dirty="0"/>
              <a:t>Trade secret, but in </a:t>
            </a:r>
            <a:r>
              <a:rPr lang="en-US" sz="2400" b="1" dirty="0">
                <a:solidFill>
                  <a:srgbClr val="0070C0"/>
                </a:solidFill>
              </a:rPr>
              <a:t>September 1994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its </a:t>
            </a:r>
            <a:br>
              <a:rPr lang="en-US" sz="2400" dirty="0"/>
            </a:br>
            <a:r>
              <a:rPr lang="en-US" sz="2400" dirty="0"/>
              <a:t>description leaked to the internet.</a:t>
            </a:r>
          </a:p>
          <a:p>
            <a:r>
              <a:rPr lang="en-US" sz="2400" dirty="0"/>
              <a:t>For legal reasons sometimes it is called: "</a:t>
            </a:r>
            <a:r>
              <a:rPr lang="en-US" sz="2400" b="1" dirty="0"/>
              <a:t>ARCFOUR</a:t>
            </a:r>
            <a:r>
              <a:rPr lang="en-US" sz="2400" dirty="0"/>
              <a:t>" or "</a:t>
            </a:r>
            <a:r>
              <a:rPr lang="en-US" sz="2400" b="1" dirty="0"/>
              <a:t>ARC4</a:t>
            </a:r>
            <a:r>
              <a:rPr lang="en-US" sz="2400" dirty="0"/>
              <a:t>“.</a:t>
            </a:r>
          </a:p>
          <a:p>
            <a:r>
              <a:rPr lang="en-US" sz="2400" dirty="0"/>
              <a:t>Used in </a:t>
            </a:r>
            <a:r>
              <a:rPr lang="en-US" sz="2400" b="1" dirty="0"/>
              <a:t>WEP</a:t>
            </a:r>
            <a:r>
              <a:rPr lang="en-US" sz="2400" dirty="0"/>
              <a:t> and </a:t>
            </a:r>
            <a:r>
              <a:rPr lang="en-US" sz="2400" b="1" dirty="0"/>
              <a:t>WPA</a:t>
            </a:r>
            <a:r>
              <a:rPr lang="en-US" sz="2400" dirty="0"/>
              <a:t> and </a:t>
            </a:r>
            <a:r>
              <a:rPr lang="en-US" sz="2400" b="1" dirty="0"/>
              <a:t>TLS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008000"/>
                </a:solidFill>
              </a:rPr>
              <a:t>Very efficient and simple</a:t>
            </a:r>
            <a:r>
              <a:rPr lang="en-US" sz="2400" dirty="0"/>
              <a:t>, but has</a:t>
            </a:r>
            <a:r>
              <a:rPr lang="pl-PL" sz="2400" dirty="0"/>
              <a:t> serious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security flaws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066800"/>
            <a:ext cx="13160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53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RC4 –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Text Box 4"/>
              <p:cNvSpPr txBox="1">
                <a:spLocks noChangeArrowheads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key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0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9" name="AutoShape 5"/>
          <p:cNvSpPr>
            <a:spLocks noChangeArrowheads="1"/>
          </p:cNvSpPr>
          <p:nvPr/>
        </p:nvSpPr>
        <p:spPr bwMode="auto">
          <a:xfrm rot="10800000">
            <a:off x="2895600" y="2286000"/>
            <a:ext cx="3276600" cy="1524000"/>
          </a:xfrm>
          <a:custGeom>
            <a:avLst/>
            <a:gdLst>
              <a:gd name="G0" fmla="+- 7210 0 0"/>
              <a:gd name="G1" fmla="+- 21600 0 7210"/>
              <a:gd name="G2" fmla="*/ 7210 1 2"/>
              <a:gd name="G3" fmla="+- 21600 0 G2"/>
              <a:gd name="G4" fmla="+/ 7210 21600 2"/>
              <a:gd name="G5" fmla="+/ G1 0 2"/>
              <a:gd name="G6" fmla="*/ 21600 21600 7210"/>
              <a:gd name="G7" fmla="*/ G6 1 2"/>
              <a:gd name="G8" fmla="+- 21600 0 G7"/>
              <a:gd name="G9" fmla="*/ 21600 1 2"/>
              <a:gd name="G10" fmla="+- 7210 0 G9"/>
              <a:gd name="G11" fmla="?: G10 G8 0"/>
              <a:gd name="G12" fmla="?: G10 G7 21600"/>
              <a:gd name="T0" fmla="*/ 17995 w 21600"/>
              <a:gd name="T1" fmla="*/ 10800 h 21600"/>
              <a:gd name="T2" fmla="*/ 10800 w 21600"/>
              <a:gd name="T3" fmla="*/ 21600 h 21600"/>
              <a:gd name="T4" fmla="*/ 3605 w 21600"/>
              <a:gd name="T5" fmla="*/ 10800 h 21600"/>
              <a:gd name="T6" fmla="*/ 10800 w 21600"/>
              <a:gd name="T7" fmla="*/ 0 h 21600"/>
              <a:gd name="T8" fmla="*/ 5405 w 21600"/>
              <a:gd name="T9" fmla="*/ 5405 h 21600"/>
              <a:gd name="T10" fmla="*/ 16195 w 21600"/>
              <a:gd name="T11" fmla="*/ 161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210" y="21600"/>
                </a:lnTo>
                <a:lnTo>
                  <a:pt x="1439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key-scheduling</a:t>
            </a:r>
            <a:br>
              <a:rPr lang="en-US" b="1" dirty="0"/>
            </a:br>
            <a:r>
              <a:rPr lang="en-US" b="1" dirty="0"/>
              <a:t>algorithm</a:t>
            </a:r>
            <a:br>
              <a:rPr lang="en-US" b="1" dirty="0"/>
            </a:br>
            <a:r>
              <a:rPr lang="en-US" b="1" dirty="0"/>
              <a:t>(KSA)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0" name="Text Box 6"/>
              <p:cNvSpPr txBox="1">
                <a:spLocks noChangeArrowheads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array</a:t>
                </a:r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127250" y="3886200"/>
            <a:ext cx="256802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508250" y="3886200"/>
            <a:ext cx="255198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514" name="AutoShape 10"/>
          <p:cNvSpPr>
            <a:spLocks/>
          </p:cNvSpPr>
          <p:nvPr/>
        </p:nvSpPr>
        <p:spPr bwMode="auto">
          <a:xfrm rot="16200000">
            <a:off x="3962400" y="2590800"/>
            <a:ext cx="381000" cy="4038600"/>
          </a:xfrm>
          <a:prstGeom prst="lef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5" name="Text Box 11"/>
              <p:cNvSpPr txBox="1">
                <a:spLocks noChangeArrowheads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solidFill>
                <a:srgbClr val="FD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in each round this is updated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:r>
                  <a:rPr lang="en-US" dirty="0"/>
                  <a:t>byte is output</a:t>
                </a:r>
              </a:p>
            </p:txBody>
          </p:sp>
        </mc:Choice>
        <mc:Fallback xmlns="">
          <p:sp>
            <p:nvSpPr>
              <p:cNvPr id="2151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406" t="-5607" r="-1406" b="-1215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6" name="Text Box 12"/>
              <p:cNvSpPr txBox="1">
                <a:spLocks noChangeArrowheads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𝐛𝐢𝐭𝐬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846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7" name="Text Box 13"/>
              <p:cNvSpPr txBox="1">
                <a:spLocks noChangeArrowheads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𝐛𝐲𝐭𝐞𝐬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8" name="AutoShape 14"/>
          <p:cNvSpPr>
            <a:spLocks noChangeArrowheads="1"/>
          </p:cNvSpPr>
          <p:nvPr/>
        </p:nvSpPr>
        <p:spPr bwMode="auto">
          <a:xfrm>
            <a:off x="685800" y="3810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/>
              <a:t>indices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49612" y="6071901"/>
            <a:ext cx="7539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(this is called a </a:t>
            </a:r>
            <a:r>
              <a:rPr lang="en-US" sz="2000" b="1" dirty="0"/>
              <a:t>“pseudo-random generation algorithm (PRGA)”)</a:t>
            </a:r>
          </a:p>
          <a:p>
            <a:endParaRPr lang="en-US" sz="2000" dirty="0"/>
          </a:p>
        </p:txBody>
      </p:sp>
      <p:sp>
        <p:nvSpPr>
          <p:cNvPr id="21520" name="AutoShape 16"/>
          <p:cNvSpPr>
            <a:spLocks noChangeArrowheads="1"/>
          </p:cNvSpPr>
          <p:nvPr/>
        </p:nvSpPr>
        <p:spPr bwMode="auto">
          <a:xfrm>
            <a:off x="1066800" y="1676400"/>
            <a:ext cx="2514600" cy="638175"/>
          </a:xfrm>
          <a:prstGeom prst="rightArrow">
            <a:avLst>
              <a:gd name="adj1" fmla="val 50000"/>
              <a:gd name="adj2" fmla="val 9850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b="1" dirty="0"/>
              <a:t>note</a:t>
            </a:r>
            <a:r>
              <a:rPr lang="en-US" dirty="0"/>
              <a:t>: no </a:t>
            </a:r>
            <a:r>
              <a:rPr lang="en-US" b="1" dirty="0">
                <a:solidFill>
                  <a:srgbClr val="FF0000"/>
                </a:solidFill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201657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09" grpId="0" animBg="1"/>
      <p:bldP spid="21510" grpId="0" animBg="1"/>
      <p:bldP spid="21511" grpId="0" animBg="1"/>
      <p:bldP spid="21512" grpId="0" animBg="1"/>
      <p:bldP spid="21514" grpId="0" animBg="1"/>
      <p:bldP spid="21515" grpId="0" animBg="1"/>
      <p:bldP spid="21516" grpId="0"/>
      <p:bldP spid="21517" grpId="0"/>
      <p:bldP spid="21518" grpId="0" animBg="1"/>
      <p:bldP spid="21519" grpId="0"/>
      <p:bldP spid="215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381000" y="3582296"/>
            <a:ext cx="5791200" cy="3047104"/>
          </a:xfrm>
          <a:prstGeom prst="rect">
            <a:avLst/>
          </a:prstGeom>
          <a:solidFill>
            <a:srgbClr val="F3F4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PRGA</a:t>
            </a:r>
          </a:p>
          <a:p>
            <a:r>
              <a:rPr lang="en-US" dirty="0" err="1"/>
              <a:t>i</a:t>
            </a:r>
            <a:r>
              <a:rPr lang="en-US" dirty="0"/>
              <a:t> := 0</a:t>
            </a:r>
          </a:p>
          <a:p>
            <a:r>
              <a:rPr lang="en-US" dirty="0"/>
              <a:t>j := 0 </a:t>
            </a:r>
          </a:p>
          <a:p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dirty="0" err="1"/>
              <a:t>GeneratingOutput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:= (</a:t>
            </a:r>
            <a:r>
              <a:rPr lang="en-US" dirty="0" err="1"/>
              <a:t>i</a:t>
            </a:r>
            <a:r>
              <a:rPr lang="en-US" dirty="0"/>
              <a:t> + 1) mod 256 </a:t>
            </a:r>
          </a:p>
          <a:p>
            <a:pPr lvl="1"/>
            <a:r>
              <a:rPr lang="en-US" dirty="0"/>
              <a:t>j := (j + S[</a:t>
            </a:r>
            <a:r>
              <a:rPr lang="en-US" dirty="0" err="1"/>
              <a:t>i</a:t>
            </a:r>
            <a:r>
              <a:rPr lang="en-US" dirty="0"/>
              <a:t>]) mod 256 </a:t>
            </a:r>
          </a:p>
          <a:p>
            <a:pPr lvl="1"/>
            <a:r>
              <a:rPr lang="en-US" dirty="0"/>
              <a:t>swap(S[</a:t>
            </a:r>
            <a:r>
              <a:rPr lang="en-US" dirty="0" err="1"/>
              <a:t>i</a:t>
            </a:r>
            <a:r>
              <a:rPr lang="en-US" dirty="0"/>
              <a:t>],S[j]) </a:t>
            </a:r>
          </a:p>
          <a:p>
            <a:pPr lvl="1"/>
            <a:r>
              <a:rPr lang="en-US" dirty="0"/>
              <a:t>output S[(S[</a:t>
            </a:r>
            <a:r>
              <a:rPr lang="en-US" dirty="0" err="1"/>
              <a:t>i</a:t>
            </a:r>
            <a:r>
              <a:rPr lang="en-US" dirty="0"/>
              <a:t>] + S[j]) mod 256] </a:t>
            </a:r>
          </a:p>
          <a:p>
            <a:r>
              <a:rPr lang="en-US" b="1" dirty="0" err="1"/>
              <a:t>endwhile</a:t>
            </a:r>
            <a:r>
              <a:rPr lang="en-US" dirty="0"/>
              <a:t> 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381000" y="990600"/>
            <a:ext cx="5791200" cy="2362200"/>
          </a:xfrm>
          <a:prstGeom prst="rect">
            <a:avLst/>
          </a:prstGeom>
          <a:solidFill>
            <a:srgbClr val="FDFFF3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>
                <a:solidFill>
                  <a:srgbClr val="FF0000"/>
                </a:solidFill>
              </a:rPr>
              <a:t>KSA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S[</a:t>
            </a:r>
            <a:r>
              <a:rPr lang="en-US" sz="1600" dirty="0" err="1"/>
              <a:t>i</a:t>
            </a:r>
            <a:r>
              <a:rPr lang="en-US" sz="1600" dirty="0"/>
              <a:t>] :=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end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j := 0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j := (j + S[</a:t>
            </a:r>
            <a:r>
              <a:rPr lang="en-US" sz="1600" dirty="0" err="1"/>
              <a:t>i</a:t>
            </a:r>
            <a:r>
              <a:rPr lang="en-US" sz="1600" dirty="0"/>
              <a:t>] + key[</a:t>
            </a:r>
            <a:r>
              <a:rPr lang="en-US" sz="1600" dirty="0" err="1"/>
              <a:t>i</a:t>
            </a:r>
            <a:r>
              <a:rPr lang="en-US" sz="1600" dirty="0"/>
              <a:t> mod 256]) mod 256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swap(S[</a:t>
            </a:r>
            <a:r>
              <a:rPr lang="en-US" sz="1600" dirty="0" err="1"/>
              <a:t>i</a:t>
            </a:r>
            <a:r>
              <a:rPr lang="en-US" sz="1600" dirty="0"/>
              <a:t>],S[j])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err="1"/>
              <a:t>endfor</a:t>
            </a:r>
            <a:r>
              <a:rPr lang="en-US" dirty="0"/>
              <a:t> 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2805" y="-87854"/>
            <a:ext cx="8229600" cy="1143000"/>
          </a:xfrm>
        </p:spPr>
        <p:txBody>
          <a:bodyPr/>
          <a:lstStyle/>
          <a:p>
            <a:r>
              <a:rPr lang="en-US" dirty="0"/>
              <a:t>RC4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6553200" y="3352800"/>
            <a:ext cx="23399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don’t read it!</a:t>
            </a:r>
          </a:p>
        </p:txBody>
      </p:sp>
    </p:spTree>
    <p:extLst>
      <p:ext uri="{BB962C8B-B14F-4D97-AF65-F5344CB8AC3E}">
        <p14:creationId xmlns:p14="http://schemas.microsoft.com/office/powerpoint/2010/main" val="28726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RC4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Doesn’t have a separate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IV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It was discovered that some bytes of the output are </a:t>
            </a:r>
            <a:r>
              <a:rPr lang="en-US" sz="2400" b="1" dirty="0"/>
              <a:t>biased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, Shamir, 2001]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First few bytes of output sometimes </a:t>
            </a:r>
            <a:r>
              <a:rPr lang="en-US" sz="2400" b="1" dirty="0"/>
              <a:t>leak some information about the key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b="1" u="sng" dirty="0">
                <a:solidFill>
                  <a:srgbClr val="7030A0"/>
                </a:solidFill>
              </a:rPr>
              <a:t>Recommendation</a:t>
            </a:r>
            <a:r>
              <a:rPr lang="en-US" sz="2400" dirty="0"/>
              <a:t>: discard the first </a:t>
            </a:r>
            <a:r>
              <a:rPr lang="en-US" sz="2400" b="1" dirty="0">
                <a:solidFill>
                  <a:srgbClr val="0070C0"/>
                </a:solidFill>
              </a:rPr>
              <a:t>768-3072</a:t>
            </a:r>
            <a:r>
              <a:rPr lang="en-US" sz="2400" dirty="0"/>
              <a:t> bytes.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Other weaknesses are also known...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14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Use of RC4 in WEP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WEP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= “Wired Equivalent Privacy”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Introduced in </a:t>
                </a:r>
                <a:r>
                  <a:rPr lang="en-US" sz="2800" b="1" dirty="0"/>
                  <a:t>1999</a:t>
                </a:r>
                <a:r>
                  <a:rPr lang="en-US" sz="2800" dirty="0"/>
                  <a:t>, </a:t>
                </a:r>
                <a:r>
                  <a:rPr lang="pl-PL" sz="2800" dirty="0"/>
                  <a:t>for a long time </a:t>
                </a:r>
                <a:r>
                  <a:rPr lang="en-US" sz="2800" dirty="0"/>
                  <a:t>widely used to protect </a:t>
                </a:r>
                <a:r>
                  <a:rPr lang="en-US" sz="2800" b="1" dirty="0" err="1">
                    <a:solidFill>
                      <a:srgbClr val="7030A0"/>
                    </a:solidFill>
                  </a:rPr>
                  <a:t>WiFi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communication.</a:t>
                </a:r>
                <a:br>
                  <a:rPr lang="en-US" sz="2800" dirty="0"/>
                </a:b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How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RC4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is used:</a:t>
                </a:r>
              </a:p>
              <a:p>
                <a:pPr lvl="1" algn="ctr">
                  <a:lnSpc>
                    <a:spcPct val="90000"/>
                  </a:lnSpc>
                  <a:buFontTx/>
                  <a:buNone/>
                </a:pPr>
                <a:r>
                  <a:rPr lang="en-US" sz="2400" dirty="0"/>
                  <a:t>to get the </a:t>
                </a:r>
                <a:r>
                  <a:rPr lang="en-US" sz="2400" b="1" dirty="0"/>
                  <a:t>seed</a:t>
                </a:r>
                <a:r>
                  <a:rPr lang="en-US" sz="2400" dirty="0"/>
                  <a:t>, the key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concatenated</a:t>
                </a:r>
                <a:r>
                  <a:rPr lang="en-US" sz="2400" dirty="0"/>
                  <a:t> with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IV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old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40 bits, |IV| = 24 bits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/>
                  <a:t>(artificially weak because of the </a:t>
                </a:r>
                <a:r>
                  <a:rPr lang="en-US" sz="2400" b="1" dirty="0">
                    <a:solidFill>
                      <a:srgbClr val="008000"/>
                    </a:solidFill>
                  </a:rPr>
                  <a:t>US export restrictions</a:t>
                </a:r>
                <a:r>
                  <a:rPr lang="en-US" sz="2400" dirty="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new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104 bits, |IV| = 24 bits</a:t>
                </a:r>
                <a:r>
                  <a:rPr lang="en-US" sz="24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4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91" t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57"/>
          <p:cNvSpPr/>
          <p:nvPr/>
        </p:nvSpPr>
        <p:spPr>
          <a:xfrm rot="18721483">
            <a:off x="6300626" y="3487349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Down Arrow 58"/>
          <p:cNvSpPr/>
          <p:nvPr/>
        </p:nvSpPr>
        <p:spPr>
          <a:xfrm rot="13935738">
            <a:off x="2103699" y="3463185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GB" dirty="0"/>
              <a:t>A real-life example</a:t>
            </a:r>
            <a:endParaRPr lang="en-US" dirty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235181" y="1707829"/>
            <a:ext cx="2626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it-IT" sz="2400" b="1" u="sng" dirty="0" err="1">
                <a:solidFill>
                  <a:srgbClr val="008000"/>
                </a:solidFill>
              </a:rPr>
              <a:t>Example</a:t>
            </a:r>
            <a:r>
              <a:rPr lang="it-IT" sz="2400" b="1" dirty="0">
                <a:solidFill>
                  <a:srgbClr val="008000"/>
                </a:solidFill>
              </a:rPr>
              <a:t>: </a:t>
            </a:r>
            <a:r>
              <a:rPr lang="it-IT" sz="2400" b="1" dirty="0" err="1">
                <a:solidFill>
                  <a:srgbClr val="008000"/>
                </a:solidFill>
              </a:rPr>
              <a:t>routing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3" name="Picture 10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239" y="2493647"/>
            <a:ext cx="1122363" cy="1168400"/>
          </a:xfrm>
          <a:prstGeom prst="rect">
            <a:avLst/>
          </a:prstGeom>
          <a:noFill/>
        </p:spPr>
      </p:pic>
      <p:pic>
        <p:nvPicPr>
          <p:cNvPr id="24" name="Picture 11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1155" y="2446035"/>
            <a:ext cx="1195388" cy="1244600"/>
          </a:xfrm>
          <a:prstGeom prst="rect">
            <a:avLst/>
          </a:prstGeom>
          <a:noFill/>
        </p:spPr>
      </p:pic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1992155" y="3817635"/>
            <a:ext cx="396875" cy="376238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3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6355" y="4351035"/>
            <a:ext cx="1066800" cy="738188"/>
          </a:xfrm>
          <a:prstGeom prst="rect">
            <a:avLst/>
          </a:prstGeom>
          <a:noFill/>
        </p:spPr>
      </p:pic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27541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55735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cxnSp>
        <p:nvCxnSpPr>
          <p:cNvPr id="54" name="Shape 53"/>
          <p:cNvCxnSpPr>
            <a:endCxn id="33" idx="3"/>
          </p:cNvCxnSpPr>
          <p:nvPr/>
        </p:nvCxnSpPr>
        <p:spPr>
          <a:xfrm rot="10800000" flipV="1">
            <a:off x="2373155" y="2993713"/>
            <a:ext cx="2179400" cy="1726416"/>
          </a:xfrm>
          <a:prstGeom prst="curvedConnector3">
            <a:avLst>
              <a:gd name="adj1" fmla="val 6115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Down Arrow 59"/>
          <p:cNvSpPr/>
          <p:nvPr/>
        </p:nvSpPr>
        <p:spPr>
          <a:xfrm rot="16200000">
            <a:off x="4354042" y="1946290"/>
            <a:ext cx="262611" cy="1785951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020999" y="2636523"/>
            <a:ext cx="1051891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Enc</a:t>
            </a:r>
            <a:r>
              <a:rPr lang="en-US" sz="1800" b="1" i="1" baseline="-25000" dirty="0" err="1">
                <a:solidFill>
                  <a:srgbClr val="FF0000"/>
                </a:solidFill>
              </a:rPr>
              <a:t>k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m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8519" y="4136721"/>
            <a:ext cx="1066800" cy="738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86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9220" grpId="0"/>
      <p:bldP spid="31" grpId="0" animBg="1"/>
      <p:bldP spid="34" grpId="0" animBg="1"/>
      <p:bldP spid="35" grpId="0" animBg="1"/>
      <p:bldP spid="60" grpId="0" animBg="1"/>
      <p:bldP spid="3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RC4</a:t>
            </a:r>
            <a:r>
              <a:rPr lang="en-US" sz="4000" dirty="0"/>
              <a:t> in WEP – problems with the key length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0390"/>
            <a:ext cx="8229600" cy="473874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|k| = 40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</a:t>
            </a:r>
            <a:r>
              <a:rPr lang="en-US" sz="2800" b="1" dirty="0">
                <a:solidFill>
                  <a:srgbClr val="FF0000"/>
                </a:solidFill>
              </a:rPr>
              <a:t>not enough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can be cracked using a </a:t>
            </a:r>
            <a:r>
              <a:rPr lang="en-US" sz="2800" b="1" dirty="0">
                <a:solidFill>
                  <a:srgbClr val="0070C0"/>
                </a:solidFill>
              </a:rPr>
              <a:t>brute-force attack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IV </a:t>
            </a:r>
            <a:r>
              <a:rPr lang="en-US" sz="2800" dirty="0"/>
              <a:t>is changed for each packet.</a:t>
            </a:r>
            <a:br>
              <a:rPr lang="en-US" sz="2800" dirty="0"/>
            </a:br>
            <a:r>
              <a:rPr lang="en-US" sz="2800" dirty="0"/>
              <a:t>Hence </a:t>
            </a:r>
            <a:r>
              <a:rPr lang="en-US" sz="2800" b="1" dirty="0">
                <a:solidFill>
                  <a:srgbClr val="FF0000"/>
                </a:solidFill>
              </a:rPr>
              <a:t>|IV| = 24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also not enough: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assume that each packet has length </a:t>
            </a:r>
            <a:r>
              <a:rPr lang="en-US" sz="2400" b="1" dirty="0">
                <a:solidFill>
                  <a:srgbClr val="FF0000"/>
                </a:solidFill>
              </a:rPr>
              <a:t>1500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bytes</a:t>
            </a:r>
            <a:r>
              <a:rPr lang="en-US" sz="2400" dirty="0"/>
              <a:t>,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FF0000"/>
                </a:solidFill>
              </a:rPr>
              <a:t>5Mbps</a:t>
            </a:r>
            <a:r>
              <a:rPr lang="en-US" sz="2400" dirty="0"/>
              <a:t> bandwidth the set of all possible </a:t>
            </a:r>
            <a:r>
              <a:rPr lang="en-US" sz="2400" b="1" dirty="0">
                <a:solidFill>
                  <a:srgbClr val="FF0000"/>
                </a:solidFill>
              </a:rPr>
              <a:t>IVs</a:t>
            </a:r>
            <a:r>
              <a:rPr lang="en-US" sz="2400" dirty="0"/>
              <a:t> will be exhausted in half a day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Some implementations reset </a:t>
            </a:r>
            <a:r>
              <a:rPr lang="en-US" sz="2800" b="1" dirty="0">
                <a:solidFill>
                  <a:srgbClr val="FF0000"/>
                </a:solidFill>
              </a:rPr>
              <a:t>IV := 0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after each restart – this makes things even worse.</a:t>
            </a:r>
            <a:br>
              <a:rPr lang="en-US" sz="2800" dirty="0"/>
            </a:b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/>
              <a:t>see </a:t>
            </a:r>
            <a:r>
              <a:rPr lang="en-US" sz="2000" b="1" dirty="0">
                <a:solidFill>
                  <a:srgbClr val="00B050"/>
                </a:solidFill>
              </a:rPr>
              <a:t>Nikita </a:t>
            </a:r>
            <a:r>
              <a:rPr lang="en-US" sz="2000" b="1" dirty="0" err="1">
                <a:solidFill>
                  <a:srgbClr val="00B050"/>
                </a:solidFill>
              </a:rPr>
              <a:t>Borisov</a:t>
            </a:r>
            <a:r>
              <a:rPr lang="en-US" sz="2000" b="1" dirty="0">
                <a:solidFill>
                  <a:srgbClr val="00B050"/>
                </a:solidFill>
              </a:rPr>
              <a:t>, Ian Goldberg, David Wagner (2001). "</a:t>
            </a:r>
            <a:r>
              <a:rPr lang="en-US" sz="2000" b="1" i="1" dirty="0">
                <a:solidFill>
                  <a:srgbClr val="00B050"/>
                </a:solidFill>
              </a:rPr>
              <a:t>Intercepting Mobile Communications: The Insecurity of 802.11</a:t>
            </a:r>
            <a:r>
              <a:rPr lang="en-US" sz="2000" b="1" dirty="0">
                <a:solidFill>
                  <a:srgbClr val="00B05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9227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in WEP – the weak IVs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8406" y="1759364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dirty="0"/>
              <a:t>(we mentioned this attack already)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For so-called </a:t>
            </a:r>
            <a:r>
              <a:rPr lang="en-US" sz="2400" b="1" dirty="0">
                <a:solidFill>
                  <a:srgbClr val="008000"/>
                </a:solidFill>
              </a:rPr>
              <a:t>“weak IVs”</a:t>
            </a:r>
            <a:r>
              <a:rPr lang="en-US" sz="2400" dirty="0"/>
              <a:t> the key stream </a:t>
            </a:r>
            <a:r>
              <a:rPr lang="en-US" sz="2400" b="1" dirty="0"/>
              <a:t>reveals some information about the key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In response the vendors started to “filter” the </a:t>
            </a:r>
            <a:r>
              <a:rPr lang="en-US" sz="2400" b="1" dirty="0">
                <a:solidFill>
                  <a:srgbClr val="008000"/>
                </a:solidFill>
              </a:rPr>
              <a:t>weak IVs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But then </a:t>
            </a:r>
            <a:r>
              <a:rPr lang="en-US" sz="2400" b="1" dirty="0">
                <a:solidFill>
                  <a:srgbClr val="0070C0"/>
                </a:solidFill>
              </a:rPr>
              <a:t>new weak IVs were discovered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[see e.g. </a:t>
            </a:r>
            <a:r>
              <a:rPr lang="en-US" sz="1800" dirty="0" err="1"/>
              <a:t>Bittau</a:t>
            </a:r>
            <a:r>
              <a:rPr lang="en-US" sz="1800" dirty="0"/>
              <a:t>, Handley, Lackey  </a:t>
            </a:r>
            <a:r>
              <a:rPr lang="en-US" sz="1800" i="1" dirty="0"/>
              <a:t>The final nail in WEP's coffin.</a:t>
            </a:r>
            <a:r>
              <a:rPr lang="en-US" sz="1800" dirty="0"/>
              <a:t>]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i="1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6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4337" y="161926"/>
            <a:ext cx="7886700" cy="1325563"/>
          </a:xfrm>
        </p:spPr>
        <p:txBody>
          <a:bodyPr/>
          <a:lstStyle/>
          <a:p>
            <a:r>
              <a:rPr lang="en-US" dirty="0"/>
              <a:t>These attacks are practical!</a:t>
            </a:r>
          </a:p>
        </p:txBody>
      </p:sp>
      <p:pic>
        <p:nvPicPr>
          <p:cNvPr id="27652" name="Picture 4" descr="cn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393114"/>
            <a:ext cx="5410200" cy="3581400"/>
          </a:xfrm>
          <a:prstGeom prst="rect">
            <a:avLst/>
          </a:prstGeom>
          <a:noFill/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81000" y="1447800"/>
            <a:ext cx="3048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Fluhrer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Mantin</a:t>
            </a:r>
            <a:r>
              <a:rPr lang="en-US" b="1" dirty="0">
                <a:solidFill>
                  <a:srgbClr val="00B050"/>
                </a:solidFill>
              </a:rPr>
              <a:t> and Shamir, 2001] </a:t>
            </a:r>
            <a:r>
              <a:rPr lang="en-US" dirty="0"/>
              <a:t>attack:</a:t>
            </a:r>
            <a:br>
              <a:rPr lang="en-US" dirty="0"/>
            </a:br>
            <a:endParaRPr lang="en-US" dirty="0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52400" y="53340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dirty="0"/>
              <a:t>Already in 2010: </a:t>
            </a:r>
            <a:r>
              <a:rPr lang="en-US" b="1" dirty="0" err="1"/>
              <a:t>Aircrack</a:t>
            </a:r>
            <a:r>
              <a:rPr lang="en-US" b="1" dirty="0"/>
              <a:t>-ng </a:t>
            </a:r>
            <a:r>
              <a:rPr lang="en-US" dirty="0"/>
              <a:t>tool</a:t>
            </a:r>
            <a:r>
              <a:rPr lang="en-US" b="1" dirty="0"/>
              <a:t> </a:t>
            </a:r>
            <a:r>
              <a:rPr lang="en-US" dirty="0"/>
              <a:t>could break WEP in 1 minute (on a normal PC)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[see also: </a:t>
            </a:r>
            <a:r>
              <a:rPr lang="en-US" dirty="0" err="1"/>
              <a:t>Tews</a:t>
            </a:r>
            <a:r>
              <a:rPr lang="en-US" dirty="0"/>
              <a:t>, </a:t>
            </a:r>
            <a:r>
              <a:rPr lang="en-US" dirty="0" err="1"/>
              <a:t>Weinmann</a:t>
            </a:r>
            <a:r>
              <a:rPr lang="en-US" dirty="0"/>
              <a:t>, </a:t>
            </a:r>
            <a:r>
              <a:rPr lang="en-US" dirty="0" err="1"/>
              <a:t>Pyshkin</a:t>
            </a:r>
            <a:br>
              <a:rPr lang="en-US" dirty="0"/>
            </a:br>
            <a:r>
              <a:rPr lang="en-US" i="1" dirty="0"/>
              <a:t>Breaking 104 bit WEP in less than 60 seconds, </a:t>
            </a:r>
            <a:r>
              <a:rPr lang="en-US" dirty="0"/>
              <a:t>2007]</a:t>
            </a:r>
          </a:p>
        </p:txBody>
      </p:sp>
    </p:spTree>
    <p:extLst>
      <p:ext uri="{BB962C8B-B14F-4D97-AF65-F5344CB8AC3E}">
        <p14:creationId xmlns:p14="http://schemas.microsoft.com/office/powerpoint/2010/main" val="67316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/>
      <p:bldP spid="2765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5917"/>
          </a:xfrm>
        </p:spPr>
        <p:txBody>
          <a:bodyPr/>
          <a:lstStyle/>
          <a:p>
            <a:r>
              <a:rPr lang="pl-PL" dirty="0"/>
              <a:t>Abother recent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pl-PL" dirty="0"/>
              <a:t>RC4 NOMORE</a:t>
            </a:r>
            <a:r>
              <a:rPr lang="en-US" dirty="0"/>
              <a:t>”</a:t>
            </a:r>
            <a:r>
              <a:rPr lang="pl-PL" dirty="0"/>
              <a:t> (</a:t>
            </a:r>
            <a:r>
              <a:rPr lang="pl-PL" dirty="0">
                <a:hlinkClick r:id="rId2"/>
              </a:rPr>
              <a:t>www.rc4nomore.com</a:t>
            </a:r>
            <a:r>
              <a:rPr lang="pl-PL" dirty="0"/>
              <a:t>)  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Vanhoef</a:t>
            </a:r>
            <a:r>
              <a:rPr lang="en-US" b="1" dirty="0">
                <a:solidFill>
                  <a:srgbClr val="00B050"/>
                </a:solidFill>
              </a:rPr>
              <a:t> and </a:t>
            </a:r>
            <a:r>
              <a:rPr lang="en-US" b="1" dirty="0" err="1">
                <a:solidFill>
                  <a:srgbClr val="00B050"/>
                </a:solidFill>
              </a:rPr>
              <a:t>Piessens</a:t>
            </a:r>
            <a:r>
              <a:rPr lang="en-US" b="1" dirty="0">
                <a:solidFill>
                  <a:srgbClr val="00B050"/>
                </a:solidFill>
              </a:rPr>
              <a:t>, USENIX Security 2015]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RC4 should not be used in real life.</a:t>
            </a:r>
          </a:p>
        </p:txBody>
      </p:sp>
    </p:spTree>
    <p:extLst>
      <p:ext uri="{BB962C8B-B14F-4D97-AF65-F5344CB8AC3E}">
        <p14:creationId xmlns:p14="http://schemas.microsoft.com/office/powerpoint/2010/main" val="11654772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1" y="210518"/>
            <a:ext cx="7886700" cy="1325563"/>
          </a:xfrm>
        </p:spPr>
        <p:txBody>
          <a:bodyPr/>
          <a:lstStyle/>
          <a:p>
            <a:r>
              <a:rPr lang="en-US" dirty="0"/>
              <a:t>RC4 forbidden in TLS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65" t="19979" r="54069" b="46778"/>
          <a:stretch/>
        </p:blipFill>
        <p:spPr>
          <a:xfrm>
            <a:off x="527051" y="2165753"/>
            <a:ext cx="8327838" cy="37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8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Competitions for new 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NESSIE</a:t>
                </a:r>
                <a:r>
                  <a:rPr lang="en-US" dirty="0"/>
                  <a:t> (New European Schemes for Signatures, Integrity and Encryption</a:t>
                </a:r>
                <a:r>
                  <a:rPr lang="pl-PL" dirty="0"/>
                  <a:t>, 2000 – 2003</a:t>
                </a:r>
                <a:r>
                  <a:rPr lang="en-US" dirty="0"/>
                  <a:t>) </a:t>
                </a:r>
                <a:r>
                  <a:rPr lang="pl-PL" dirty="0" err="1"/>
                  <a:t>project</a:t>
                </a:r>
                <a:r>
                  <a:rPr lang="pl-PL" dirty="0"/>
                  <a:t>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failed</a:t>
                </a:r>
                <a:r>
                  <a:rPr lang="pl-PL" b="1" dirty="0">
                    <a:solidFill>
                      <a:srgbClr val="0070C0"/>
                    </a:solidFill>
                  </a:rPr>
                  <a:t> to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select</a:t>
                </a:r>
                <a:r>
                  <a:rPr lang="pl-PL" dirty="0">
                    <a:solidFill>
                      <a:srgbClr val="0070C0"/>
                    </a:solidFill>
                  </a:rPr>
                  <a:t> </a:t>
                </a:r>
                <a:r>
                  <a:rPr lang="pl-PL" dirty="0"/>
                  <a:t>a </a:t>
                </a:r>
                <a:r>
                  <a:rPr lang="pl-PL" dirty="0" err="1"/>
                  <a:t>new</a:t>
                </a:r>
                <a:r>
                  <a:rPr lang="pl-PL" dirty="0"/>
                  <a:t> </a:t>
                </a:r>
                <a:r>
                  <a:rPr lang="pl-PL" dirty="0" err="1"/>
                  <a:t>stream</a:t>
                </a:r>
                <a:r>
                  <a:rPr lang="pl-PL" dirty="0"/>
                  <a:t> </a:t>
                </a:r>
                <a:r>
                  <a:rPr lang="pl-PL" dirty="0" err="1"/>
                  <a:t>cipher</a:t>
                </a:r>
                <a:r>
                  <a:rPr lang="pl-PL" dirty="0"/>
                  <a:t> (</a:t>
                </a:r>
                <a:r>
                  <a:rPr lang="pl-PL" dirty="0" err="1"/>
                  <a:t>all</a:t>
                </a:r>
                <a:r>
                  <a:rPr lang="pl-PL" dirty="0"/>
                  <a:t> 6 </a:t>
                </a:r>
                <a:r>
                  <a:rPr lang="pl-PL" dirty="0" err="1"/>
                  <a:t>candidates</a:t>
                </a:r>
                <a:r>
                  <a:rPr lang="pl-PL" dirty="0"/>
                  <a:t> </a:t>
                </a:r>
                <a:r>
                  <a:rPr lang="pl-PL" dirty="0" err="1"/>
                  <a:t>were</a:t>
                </a:r>
                <a:r>
                  <a:rPr lang="pl-PL" dirty="0"/>
                  <a:t> </a:t>
                </a:r>
                <a:r>
                  <a:rPr lang="pl-PL" dirty="0" err="1"/>
                  <a:t>broken</a:t>
                </a:r>
                <a:r>
                  <a:rPr lang="pl-PL" dirty="0"/>
                  <a:t>)</a:t>
                </a:r>
                <a:endParaRPr lang="en-US" dirty="0"/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	(where “</a:t>
                </a:r>
                <a:r>
                  <a:rPr lang="en-US" i="1" dirty="0"/>
                  <a:t>broken</a:t>
                </a:r>
                <a:r>
                  <a:rPr lang="en-US" dirty="0"/>
                  <a:t>” can mean e.g. that one can distinguish the output from random after seeing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r>
                  <a:rPr lang="en-US" dirty="0"/>
                  <a:t> bytes of output)</a:t>
                </a:r>
                <a:br>
                  <a:rPr lang="en-US" dirty="0"/>
                </a:br>
                <a:endParaRPr lang="pl-PL" baseline="30000" dirty="0"/>
              </a:p>
              <a:p>
                <a:pPr>
                  <a:lnSpc>
                    <a:spcPct val="80000"/>
                  </a:lnSpc>
                </a:pP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pl-PL" dirty="0"/>
                  <a:t> </a:t>
                </a:r>
                <a:r>
                  <a:rPr lang="pl-PL" dirty="0" err="1"/>
                  <a:t>project</a:t>
                </a:r>
                <a:r>
                  <a:rPr lang="pl-PL" dirty="0"/>
                  <a:t> (</a:t>
                </a:r>
                <a:r>
                  <a:rPr lang="en-US" dirty="0"/>
                  <a:t>November 2004</a:t>
                </a:r>
                <a:r>
                  <a:rPr lang="pl-PL" dirty="0"/>
                  <a:t> – </a:t>
                </a:r>
                <a:r>
                  <a:rPr lang="en-US" dirty="0"/>
                  <a:t>May 2008</a:t>
                </a:r>
                <a:r>
                  <a:rPr lang="pl-PL" dirty="0"/>
                  <a:t>) </a:t>
                </a:r>
                <a:r>
                  <a:rPr lang="en-US" dirty="0"/>
                  <a:t>chosen</a:t>
                </a:r>
                <a:r>
                  <a:rPr lang="pl-PL" dirty="0"/>
                  <a:t> </a:t>
                </a:r>
                <a:r>
                  <a:rPr lang="en-US" dirty="0"/>
                  <a:t>a portfolio of ciphers: </a:t>
                </a:r>
                <a:r>
                  <a:rPr lang="en-US" b="1" dirty="0"/>
                  <a:t>HC-128, Grain v1, Rabbit, MICKEY v2, Salsa20/12, </a:t>
                </a:r>
                <a:r>
                  <a:rPr lang="en-US" b="1" dirty="0" err="1"/>
                  <a:t>Trivium</a:t>
                </a:r>
                <a:r>
                  <a:rPr lang="en-US" b="1" dirty="0"/>
                  <a:t>, SOSEMANUK</a:t>
                </a:r>
                <a:r>
                  <a:rPr lang="en-US" dirty="0"/>
                  <a:t>.</a:t>
                </a:r>
                <a:endParaRPr lang="pl-PL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541" b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63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76" y="79083"/>
            <a:ext cx="7886700" cy="947307"/>
          </a:xfrm>
        </p:spPr>
        <p:txBody>
          <a:bodyPr/>
          <a:lstStyle/>
          <a:p>
            <a:r>
              <a:rPr lang="en-US" dirty="0"/>
              <a:t>Salsa 20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One of the winners of the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competition.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Author</a:t>
                </a:r>
                <a:r>
                  <a:rPr lang="en-US" dirty="0"/>
                  <a:t>: Dan Bernstein.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Very efficient</a:t>
                </a:r>
                <a:r>
                  <a:rPr lang="en-US" dirty="0"/>
                  <a:t> both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hardware</a:t>
                </a:r>
                <a:r>
                  <a:rPr lang="en-US" dirty="0"/>
                  <a:t> and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software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𝐒𝐚𝐥𝐬𝐚𝟐𝟎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r>
                  <a:rPr lang="en-US" dirty="0"/>
                  <a:t>Note: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parallelizable</a:t>
                </a:r>
              </a:p>
              <a:p>
                <a:r>
                  <a:rPr lang="en-US" dirty="0"/>
                  <a:t>allows “</a:t>
                </a:r>
                <a:r>
                  <a:rPr lang="en-US" b="1" dirty="0">
                    <a:solidFill>
                      <a:srgbClr val="00B050"/>
                    </a:solidFill>
                  </a:rPr>
                  <a:t>random access</a:t>
                </a:r>
                <a:r>
                  <a:rPr lang="en-US" dirty="0"/>
                  <a:t>”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  <a:blipFill>
                <a:blip r:embed="rId2"/>
                <a:stretch>
                  <a:fillRect l="-1391" t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key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256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nonce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64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  <a:blipFill>
                <a:blip r:embed="rId4"/>
                <a:stretch>
                  <a:fillRect r="-33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23" y="27821"/>
            <a:ext cx="7886700" cy="1325563"/>
          </a:xfrm>
        </p:spPr>
        <p:txBody>
          <a:bodyPr/>
          <a:lstStyle/>
          <a:p>
            <a:r>
              <a:rPr lang="en-US" dirty="0"/>
              <a:t>How is </a:t>
            </a:r>
            <a:r>
              <a:rPr lang="en-US" b="1" i="1" dirty="0">
                <a:solidFill>
                  <a:srgbClr val="FF0000"/>
                </a:solidFill>
              </a:rPr>
              <a:t>H </a:t>
            </a:r>
            <a:r>
              <a:rPr lang="en-US" dirty="0"/>
              <a:t>defined?</a:t>
            </a:r>
            <a:endParaRPr lang="pl-PL" b="1" i="1" dirty="0"/>
          </a:p>
        </p:txBody>
      </p:sp>
      <p:sp>
        <p:nvSpPr>
          <p:cNvPr id="4" name="Rectangle 3"/>
          <p:cNvSpPr/>
          <p:nvPr/>
        </p:nvSpPr>
        <p:spPr>
          <a:xfrm>
            <a:off x="1161043" y="3164781"/>
            <a:ext cx="393437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5" idx="2"/>
            <a:endCxn id="4" idx="0"/>
          </p:cNvCxnSpPr>
          <p:nvPr/>
        </p:nvCxnSpPr>
        <p:spPr>
          <a:xfrm flipH="1">
            <a:off x="1357762" y="1876604"/>
            <a:ext cx="18765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bits from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926" t="-9091" b="-257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>
            <a:off x="796065" y="3202167"/>
            <a:ext cx="242047" cy="2164098"/>
          </a:xfrm>
          <a:prstGeom prst="leftBrace">
            <a:avLst>
              <a:gd name="adj1" fmla="val 4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134973" y="3940940"/>
            <a:ext cx="7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bytes</a:t>
            </a:r>
            <a:endParaRPr lang="pl-PL" dirty="0"/>
          </a:p>
        </p:txBody>
      </p:sp>
      <p:sp>
        <p:nvSpPr>
          <p:cNvPr id="13" name="Rectangle 12"/>
          <p:cNvSpPr/>
          <p:nvPr/>
        </p:nvSpPr>
        <p:spPr>
          <a:xfrm>
            <a:off x="2647725" y="3175180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/>
          <p:cNvCxnSpPr>
            <a:stCxn id="4" idx="3"/>
            <a:endCxn id="13" idx="1"/>
          </p:cNvCxnSpPr>
          <p:nvPr/>
        </p:nvCxnSpPr>
        <p:spPr>
          <a:xfrm>
            <a:off x="1554480" y="4262154"/>
            <a:ext cx="1093245" cy="1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3"/>
            <a:endCxn id="30" idx="1"/>
          </p:cNvCxnSpPr>
          <p:nvPr/>
        </p:nvCxnSpPr>
        <p:spPr>
          <a:xfrm>
            <a:off x="3063577" y="4272553"/>
            <a:ext cx="1193761" cy="1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79730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33707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57338" y="3186843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Rectangle 32"/>
          <p:cNvSpPr/>
          <p:nvPr/>
        </p:nvSpPr>
        <p:spPr>
          <a:xfrm>
            <a:off x="6957401" y="3164779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Rectangle 43"/>
          <p:cNvSpPr/>
          <p:nvPr/>
        </p:nvSpPr>
        <p:spPr>
          <a:xfrm>
            <a:off x="8303900" y="3171519"/>
            <a:ext cx="415852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9" name="Straight Arrow Connector 48"/>
          <p:cNvCxnSpPr>
            <a:stCxn id="33" idx="3"/>
            <a:endCxn id="44" idx="1"/>
          </p:cNvCxnSpPr>
          <p:nvPr/>
        </p:nvCxnSpPr>
        <p:spPr>
          <a:xfrm>
            <a:off x="7373253" y="4262152"/>
            <a:ext cx="930647" cy="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⊞</m:t>
                      </m:r>
                    </m:oMath>
                  </m:oMathPara>
                </a14:m>
                <a:endParaRPr lang="pl-PL" sz="16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  <a:blipFill rotWithShape="0"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658863" y="4215680"/>
            <a:ext cx="80682" cy="92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7" name="Elbow Connector 76"/>
          <p:cNvCxnSpPr>
            <a:stCxn id="65" idx="4"/>
          </p:cNvCxnSpPr>
          <p:nvPr/>
        </p:nvCxnSpPr>
        <p:spPr>
          <a:xfrm rot="16200000" flipH="1">
            <a:off x="3720873" y="2286954"/>
            <a:ext cx="2119907" cy="6163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2" idx="2"/>
          </p:cNvCxnSpPr>
          <p:nvPr/>
        </p:nvCxnSpPr>
        <p:spPr>
          <a:xfrm flipV="1">
            <a:off x="7861488" y="4423455"/>
            <a:ext cx="0" cy="200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ular Callout 86"/>
              <p:cNvSpPr/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some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ular Callout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4916260" y="403101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  <a:endParaRPr lang="pl-PL" dirty="0"/>
          </a:p>
        </p:txBody>
      </p:sp>
      <p:sp>
        <p:nvSpPr>
          <p:cNvPr id="89" name="Left Brace 88"/>
          <p:cNvSpPr/>
          <p:nvPr/>
        </p:nvSpPr>
        <p:spPr>
          <a:xfrm rot="16200000">
            <a:off x="4746773" y="3090921"/>
            <a:ext cx="494347" cy="4965237"/>
          </a:xfrm>
          <a:prstGeom prst="leftBrace">
            <a:avLst>
              <a:gd name="adj1" fmla="val 311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rounds</a:t>
                </a:r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1667" r="-3535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ular Callout 99"/>
          <p:cNvSpPr/>
          <p:nvPr/>
        </p:nvSpPr>
        <p:spPr>
          <a:xfrm>
            <a:off x="6890273" y="1081252"/>
            <a:ext cx="1829479" cy="612648"/>
          </a:xfrm>
          <a:prstGeom prst="wedgeRectCallout">
            <a:avLst>
              <a:gd name="adj1" fmla="val 4985"/>
              <a:gd name="adj2" fmla="val 42509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word (</a:t>
            </a:r>
            <a:r>
              <a:rPr lang="en-US" b="1" dirty="0">
                <a:solidFill>
                  <a:srgbClr val="FF0000"/>
                </a:solidFill>
              </a:rPr>
              <a:t>32</a:t>
            </a:r>
            <a:r>
              <a:rPr lang="en-US" dirty="0"/>
              <a:t> bit) addition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/>
      <p:bldP spid="13" grpId="0" animBg="1"/>
      <p:bldP spid="19" grpId="0" animBg="1"/>
      <p:bldP spid="20" grpId="0" animBg="1"/>
      <p:bldP spid="30" grpId="0" animBg="1"/>
      <p:bldP spid="33" grpId="0" animBg="1"/>
      <p:bldP spid="44" grpId="0" animBg="1"/>
      <p:bldP spid="52" grpId="0" animBg="1"/>
      <p:bldP spid="65" grpId="0" animBg="1"/>
      <p:bldP spid="87" grpId="0" animBg="1"/>
      <p:bldP spid="88" grpId="0"/>
      <p:bldP spid="89" grpId="0" animBg="1"/>
      <p:bldP spid="90" grpId="0"/>
      <p:bldP spid="10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/>
              <a:t>Is there an alternative to the stream ciphers?</a:t>
            </a:r>
            <a:endParaRPr lang="en-US" sz="40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438400"/>
            <a:ext cx="8229600" cy="2514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Yes!</a:t>
            </a:r>
            <a:endParaRPr lang="pl-PL" dirty="0"/>
          </a:p>
          <a:p>
            <a:pPr algn="ctr">
              <a:buFontTx/>
              <a:buNone/>
            </a:pPr>
            <a:r>
              <a:rPr lang="pl-PL" sz="4400" dirty="0"/>
              <a:t>the </a:t>
            </a:r>
            <a:r>
              <a:rPr lang="pl-PL" sz="4400" b="1" dirty="0" err="1">
                <a:solidFill>
                  <a:srgbClr val="FF0000"/>
                </a:solidFill>
              </a:rPr>
              <a:t>block</a:t>
            </a:r>
            <a:r>
              <a:rPr lang="pl-PL" sz="4400" b="1" dirty="0">
                <a:solidFill>
                  <a:srgbClr val="FF0000"/>
                </a:solidFill>
              </a:rPr>
              <a:t> </a:t>
            </a:r>
            <a:r>
              <a:rPr lang="pl-PL" sz="4400" b="1" dirty="0" err="1">
                <a:solidFill>
                  <a:srgbClr val="FF0000"/>
                </a:solidFill>
              </a:rPr>
              <a:t>ciphers</a:t>
            </a:r>
            <a:endParaRPr lang="pl-PL" sz="4400" b="1" dirty="0">
              <a:solidFill>
                <a:srgbClr val="FF0000"/>
              </a:solidFill>
            </a:endParaRPr>
          </a:p>
          <a:p>
            <a:pPr algn="ctr">
              <a:buFontTx/>
              <a:buNone/>
            </a:pPr>
            <a:endParaRPr lang="pl-PL" sz="4400" b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1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493" y="1091017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359" y="3827779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071546"/>
            <a:ext cx="2002325" cy="1837853"/>
          </a:xfrm>
          <a:prstGeom prst="rect">
            <a:avLst/>
          </a:prstGeom>
          <a:noFill/>
        </p:spPr>
      </p:pic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0" y="4419600"/>
            <a:ext cx="91440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chosen</a:t>
            </a:r>
            <a:r>
              <a:rPr lang="pl-PL" dirty="0"/>
              <a:t>-</a:t>
            </a:r>
            <a:r>
              <a:rPr lang="en-US" dirty="0"/>
              <a:t>plaintext</a:t>
            </a:r>
            <a:r>
              <a:rPr lang="pl-PL" dirty="0"/>
              <a:t> </a:t>
            </a:r>
            <a:r>
              <a:rPr lang="pl-PL" dirty="0" err="1"/>
              <a:t>attack</a:t>
            </a:r>
            <a:r>
              <a:rPr lang="pl-PL" dirty="0"/>
              <a:t> (CPA)</a:t>
            </a:r>
            <a:endParaRPr lang="en-US" dirty="0"/>
          </a:p>
        </p:txBody>
      </p:sp>
      <p:pic>
        <p:nvPicPr>
          <p:cNvPr id="58371" name="Picture 3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066800"/>
            <a:ext cx="1676400" cy="1158875"/>
          </a:xfrm>
          <a:prstGeom prst="rect">
            <a:avLst/>
          </a:prstGeom>
          <a:noFill/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391400" y="25146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oracle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4" name="Text Box 6"/>
              <p:cNvSpPr txBox="1">
                <a:spLocks noChangeArrowheads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2743200" y="2286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6" name="Text Box 8"/>
              <p:cNvSpPr txBox="1">
                <a:spLocks noChangeArrowheads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2743200" y="2743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8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33400" y="6019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/>
              <a:t>has to guess </a:t>
            </a:r>
            <a:r>
              <a:rPr lang="pl-PL" b="1" i="1" dirty="0">
                <a:solidFill>
                  <a:srgbClr val="FF0000"/>
                </a:solidFill>
              </a:rPr>
              <a:t>b</a:t>
            </a:r>
            <a:endParaRPr 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0" name="Text Box 12"/>
              <p:cNvSpPr txBox="1">
                <a:spLocks noChangeArrowheads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blipFill rotWithShape="0">
                <a:blip r:embed="rId8"/>
                <a:stretch>
                  <a:fillRect t="-11111" b="-1746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2819400" y="35814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2" name="Text Box 14"/>
              <p:cNvSpPr txBox="1">
                <a:spLocks noChangeArrowheads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2819400" y="41148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4" name="Text Box 16"/>
              <p:cNvSpPr txBox="1">
                <a:spLocks noChangeArrowheads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i="1" baseline="-25000" dirty="0">
                    <a:solidFill>
                      <a:srgbClr val="FF0000"/>
                    </a:solidFill>
                  </a:rPr>
                  <a:t>t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blipFill>
                <a:blip r:embed="rId10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5" name="Line 17"/>
          <p:cNvSpPr>
            <a:spLocks noChangeShapeType="1"/>
          </p:cNvSpPr>
          <p:nvPr/>
        </p:nvSpPr>
        <p:spPr bwMode="auto">
          <a:xfrm>
            <a:off x="2819400" y="4648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4343400" y="4495800"/>
            <a:ext cx="94298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2819400" y="5181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3657600" y="5029200"/>
            <a:ext cx="19812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 = </a:t>
            </a:r>
            <a:r>
              <a:rPr lang="pl-PL" b="1" dirty="0" err="1">
                <a:solidFill>
                  <a:srgbClr val="FF0000"/>
                </a:solidFill>
              </a:rPr>
              <a:t>Enc</a:t>
            </a:r>
            <a:r>
              <a:rPr lang="pl-PL" b="1" dirty="0">
                <a:solidFill>
                  <a:srgbClr val="FF0000"/>
                </a:solidFill>
              </a:rPr>
              <a:t>(</a:t>
            </a:r>
            <a:r>
              <a:rPr lang="pl-PL" b="1" i="1" dirty="0" err="1">
                <a:solidFill>
                  <a:srgbClr val="FF0000"/>
                </a:solidFill>
              </a:rPr>
              <a:t>k</a:t>
            </a:r>
            <a:r>
              <a:rPr lang="pl-PL" b="1" dirty="0" err="1">
                <a:solidFill>
                  <a:srgbClr val="FF0000"/>
                </a:solidFill>
              </a:rPr>
              <a:t>,</a:t>
            </a:r>
            <a:r>
              <a:rPr lang="pl-PL" b="1" i="1" dirty="0" err="1">
                <a:solidFill>
                  <a:srgbClr val="FF0000"/>
                </a:solidFill>
              </a:rPr>
              <a:t>m</a:t>
            </a:r>
            <a:r>
              <a:rPr lang="pl-PL" b="1" i="1" baseline="-25000" dirty="0" err="1">
                <a:solidFill>
                  <a:srgbClr val="FF0000"/>
                </a:solidFill>
              </a:rPr>
              <a:t>b</a:t>
            </a:r>
            <a:r>
              <a:rPr lang="pl-PL" b="1" dirty="0">
                <a:solidFill>
                  <a:srgbClr val="FF0000"/>
                </a:solidFill>
              </a:rPr>
              <a:t>)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838200" y="4495800"/>
            <a:ext cx="17526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 err="1"/>
              <a:t>chooses</a:t>
            </a:r>
            <a:r>
              <a:rPr lang="pl-PL" b="1" dirty="0">
                <a:solidFill>
                  <a:srgbClr val="990000"/>
                </a:solidFill>
              </a:rPr>
              <a:t> 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3082925" y="5629275"/>
            <a:ext cx="2872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/>
              <a:t>the interaction continues </a:t>
            </a:r>
            <a:r>
              <a:rPr lang="pl-PL"/>
              <a:t>. . .</a:t>
            </a:r>
            <a:endParaRPr lang="en-US"/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3220303" y="9144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dirty="0"/>
              <a:t>security parameter</a:t>
            </a:r>
          </a:p>
          <a:p>
            <a:pPr algn="ctr"/>
            <a:r>
              <a:rPr lang="pl-PL" b="1" dirty="0">
                <a:solidFill>
                  <a:srgbClr val="FF0000"/>
                </a:solidFill>
              </a:rPr>
              <a:t>1</a:t>
            </a:r>
            <a:r>
              <a:rPr lang="pl-PL" b="1" baseline="30000" dirty="0">
                <a:solidFill>
                  <a:srgbClr val="FF0000"/>
                </a:solidFill>
              </a:rPr>
              <a:t>n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 flipH="1">
            <a:off x="1752600" y="12192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>
            <a:off x="5334000" y="12954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94" name="Text Box 26"/>
              <p:cNvSpPr txBox="1">
                <a:spLocks noChangeArrowheads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 algn="l">
                  <a:buFontTx/>
                  <a:buAutoNum type="arabicPeriod"/>
                </a:pPr>
                <a:r>
                  <a:rPr lang="en-US" dirty="0"/>
                  <a:t>chooses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993300"/>
                  </a:solidFill>
                </a:endParaRPr>
              </a:p>
              <a:p>
                <a:pPr marL="342900" indent="-342900" algn="l">
                  <a:buFontTx/>
                  <a:buAutoNum type="arabicPeriod"/>
                </a:pPr>
                <a:r>
                  <a:rPr lang="pl-PL" dirty="0" err="1"/>
                  <a:t>chooses</a:t>
                </a:r>
                <a:r>
                  <a:rPr lang="pl-PL" dirty="0"/>
                  <a:t>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←{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pl-PL" b="1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583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1421" t="-6542" b="-112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95" name="Text Box 27"/>
          <p:cNvSpPr txBox="1">
            <a:spLocks noChangeArrowheads="1"/>
          </p:cNvSpPr>
          <p:nvPr/>
        </p:nvSpPr>
        <p:spPr bwMode="auto">
          <a:xfrm rot="5400000">
            <a:off x="4303779" y="3037959"/>
            <a:ext cx="445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b="1">
                <a:solidFill>
                  <a:srgbClr val="FF0000"/>
                </a:solidFill>
              </a:rPr>
              <a:t>. . 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8401" name="Text Box 33"/>
          <p:cNvSpPr txBox="1">
            <a:spLocks noChangeArrowheads="1"/>
          </p:cNvSpPr>
          <p:nvPr/>
        </p:nvSpPr>
        <p:spPr bwMode="auto">
          <a:xfrm>
            <a:off x="0" y="4038600"/>
            <a:ext cx="19145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GB" dirty="0"/>
              <a:t>challenge phase: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00" grpId="0" animBg="1"/>
      <p:bldP spid="58374" grpId="0" animBg="1"/>
      <p:bldP spid="58375" grpId="0" animBg="1"/>
      <p:bldP spid="58376" grpId="0" animBg="1"/>
      <p:bldP spid="58377" grpId="0" animBg="1"/>
      <p:bldP spid="58378" grpId="0" animBg="1"/>
      <p:bldP spid="58379" grpId="0" animBg="1"/>
      <p:bldP spid="58380" grpId="0" animBg="1"/>
      <p:bldP spid="58381" grpId="0" animBg="1"/>
      <p:bldP spid="58382" grpId="0" animBg="1"/>
      <p:bldP spid="58383" grpId="0" animBg="1"/>
      <p:bldP spid="58384" grpId="0" animBg="1"/>
      <p:bldP spid="58385" grpId="0" animBg="1"/>
      <p:bldP spid="58386" grpId="0" animBg="1"/>
      <p:bldP spid="58387" grpId="0" animBg="1"/>
      <p:bldP spid="58388" grpId="0" animBg="1"/>
      <p:bldP spid="58389" grpId="0" animBg="1"/>
      <p:bldP spid="58390" grpId="0"/>
      <p:bldP spid="58394" grpId="0" animBg="1"/>
      <p:bldP spid="58395" grpId="0"/>
      <p:bldP spid="5840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0729D09-D195-4C73-A109-196E1CD66837}"/>
              </a:ext>
            </a:extLst>
          </p:cNvPr>
          <p:cNvSpPr/>
          <p:nvPr/>
        </p:nvSpPr>
        <p:spPr>
          <a:xfrm>
            <a:off x="3862137" y="3421049"/>
            <a:ext cx="5145505" cy="2987771"/>
          </a:xfrm>
          <a:custGeom>
            <a:avLst/>
            <a:gdLst>
              <a:gd name="connsiteX0" fmla="*/ 0 w 5145505"/>
              <a:gd name="connsiteY0" fmla="*/ 0 h 2987771"/>
              <a:gd name="connsiteX1" fmla="*/ 643188 w 5145505"/>
              <a:gd name="connsiteY1" fmla="*/ 0 h 2987771"/>
              <a:gd name="connsiteX2" fmla="*/ 1286376 w 5145505"/>
              <a:gd name="connsiteY2" fmla="*/ 0 h 2987771"/>
              <a:gd name="connsiteX3" fmla="*/ 1929564 w 5145505"/>
              <a:gd name="connsiteY3" fmla="*/ 0 h 2987771"/>
              <a:gd name="connsiteX4" fmla="*/ 2572753 w 5145505"/>
              <a:gd name="connsiteY4" fmla="*/ 0 h 2987771"/>
              <a:gd name="connsiteX5" fmla="*/ 3164486 w 5145505"/>
              <a:gd name="connsiteY5" fmla="*/ 0 h 2987771"/>
              <a:gd name="connsiteX6" fmla="*/ 3859129 w 5145505"/>
              <a:gd name="connsiteY6" fmla="*/ 0 h 2987771"/>
              <a:gd name="connsiteX7" fmla="*/ 4553772 w 5145505"/>
              <a:gd name="connsiteY7" fmla="*/ 0 h 2987771"/>
              <a:gd name="connsiteX8" fmla="*/ 5145505 w 5145505"/>
              <a:gd name="connsiteY8" fmla="*/ 0 h 2987771"/>
              <a:gd name="connsiteX9" fmla="*/ 5145505 w 5145505"/>
              <a:gd name="connsiteY9" fmla="*/ 627432 h 2987771"/>
              <a:gd name="connsiteX10" fmla="*/ 5145505 w 5145505"/>
              <a:gd name="connsiteY10" fmla="*/ 1195108 h 2987771"/>
              <a:gd name="connsiteX11" fmla="*/ 5145505 w 5145505"/>
              <a:gd name="connsiteY11" fmla="*/ 1792663 h 2987771"/>
              <a:gd name="connsiteX12" fmla="*/ 5145505 w 5145505"/>
              <a:gd name="connsiteY12" fmla="*/ 2390217 h 2987771"/>
              <a:gd name="connsiteX13" fmla="*/ 5145505 w 5145505"/>
              <a:gd name="connsiteY13" fmla="*/ 2987771 h 2987771"/>
              <a:gd name="connsiteX14" fmla="*/ 4656682 w 5145505"/>
              <a:gd name="connsiteY14" fmla="*/ 2987771 h 2987771"/>
              <a:gd name="connsiteX15" fmla="*/ 4064949 w 5145505"/>
              <a:gd name="connsiteY15" fmla="*/ 2987771 h 2987771"/>
              <a:gd name="connsiteX16" fmla="*/ 3318851 w 5145505"/>
              <a:gd name="connsiteY16" fmla="*/ 2987771 h 2987771"/>
              <a:gd name="connsiteX17" fmla="*/ 2778573 w 5145505"/>
              <a:gd name="connsiteY17" fmla="*/ 2987771 h 2987771"/>
              <a:gd name="connsiteX18" fmla="*/ 2289750 w 5145505"/>
              <a:gd name="connsiteY18" fmla="*/ 2987771 h 2987771"/>
              <a:gd name="connsiteX19" fmla="*/ 1595107 w 5145505"/>
              <a:gd name="connsiteY19" fmla="*/ 2987771 h 2987771"/>
              <a:gd name="connsiteX20" fmla="*/ 1003373 w 5145505"/>
              <a:gd name="connsiteY20" fmla="*/ 2987771 h 2987771"/>
              <a:gd name="connsiteX21" fmla="*/ 0 w 5145505"/>
              <a:gd name="connsiteY21" fmla="*/ 2987771 h 2987771"/>
              <a:gd name="connsiteX22" fmla="*/ 0 w 5145505"/>
              <a:gd name="connsiteY22" fmla="*/ 2449972 h 2987771"/>
              <a:gd name="connsiteX23" fmla="*/ 0 w 5145505"/>
              <a:gd name="connsiteY23" fmla="*/ 1852418 h 2987771"/>
              <a:gd name="connsiteX24" fmla="*/ 0 w 5145505"/>
              <a:gd name="connsiteY24" fmla="*/ 1254864 h 2987771"/>
              <a:gd name="connsiteX25" fmla="*/ 0 w 5145505"/>
              <a:gd name="connsiteY25" fmla="*/ 597554 h 2987771"/>
              <a:gd name="connsiteX26" fmla="*/ 0 w 5145505"/>
              <a:gd name="connsiteY26" fmla="*/ 0 h 298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5505" h="2987771" fill="none" extrusionOk="0">
                <a:moveTo>
                  <a:pt x="0" y="0"/>
                </a:moveTo>
                <a:cubicBezTo>
                  <a:pt x="203175" y="2000"/>
                  <a:pt x="491572" y="-2229"/>
                  <a:pt x="643188" y="0"/>
                </a:cubicBezTo>
                <a:cubicBezTo>
                  <a:pt x="794804" y="2229"/>
                  <a:pt x="1130982" y="30349"/>
                  <a:pt x="1286376" y="0"/>
                </a:cubicBezTo>
                <a:cubicBezTo>
                  <a:pt x="1441770" y="-30349"/>
                  <a:pt x="1667253" y="16027"/>
                  <a:pt x="1929564" y="0"/>
                </a:cubicBezTo>
                <a:cubicBezTo>
                  <a:pt x="2191875" y="-16027"/>
                  <a:pt x="2277099" y="-31003"/>
                  <a:pt x="2572753" y="0"/>
                </a:cubicBezTo>
                <a:cubicBezTo>
                  <a:pt x="2868407" y="31003"/>
                  <a:pt x="3000749" y="23847"/>
                  <a:pt x="3164486" y="0"/>
                </a:cubicBezTo>
                <a:cubicBezTo>
                  <a:pt x="3328223" y="-23847"/>
                  <a:pt x="3581472" y="-3203"/>
                  <a:pt x="3859129" y="0"/>
                </a:cubicBezTo>
                <a:cubicBezTo>
                  <a:pt x="4136786" y="3203"/>
                  <a:pt x="4219623" y="-20246"/>
                  <a:pt x="4553772" y="0"/>
                </a:cubicBezTo>
                <a:cubicBezTo>
                  <a:pt x="4887921" y="20246"/>
                  <a:pt x="5025361" y="-11522"/>
                  <a:pt x="5145505" y="0"/>
                </a:cubicBezTo>
                <a:cubicBezTo>
                  <a:pt x="5172852" y="207228"/>
                  <a:pt x="5129047" y="398017"/>
                  <a:pt x="5145505" y="627432"/>
                </a:cubicBezTo>
                <a:cubicBezTo>
                  <a:pt x="5161963" y="856847"/>
                  <a:pt x="5136934" y="947935"/>
                  <a:pt x="5145505" y="1195108"/>
                </a:cubicBezTo>
                <a:cubicBezTo>
                  <a:pt x="5154076" y="1442281"/>
                  <a:pt x="5159599" y="1575897"/>
                  <a:pt x="5145505" y="1792663"/>
                </a:cubicBezTo>
                <a:cubicBezTo>
                  <a:pt x="5131411" y="2009430"/>
                  <a:pt x="5135977" y="2220113"/>
                  <a:pt x="5145505" y="2390217"/>
                </a:cubicBezTo>
                <a:cubicBezTo>
                  <a:pt x="5155033" y="2560321"/>
                  <a:pt x="5152004" y="2716299"/>
                  <a:pt x="5145505" y="2987771"/>
                </a:cubicBezTo>
                <a:cubicBezTo>
                  <a:pt x="4989644" y="2968773"/>
                  <a:pt x="4797470" y="2989538"/>
                  <a:pt x="4656682" y="2987771"/>
                </a:cubicBezTo>
                <a:cubicBezTo>
                  <a:pt x="4515894" y="2986004"/>
                  <a:pt x="4299238" y="3001436"/>
                  <a:pt x="4064949" y="2987771"/>
                </a:cubicBezTo>
                <a:cubicBezTo>
                  <a:pt x="3830660" y="2974106"/>
                  <a:pt x="3565463" y="3022719"/>
                  <a:pt x="3318851" y="2987771"/>
                </a:cubicBezTo>
                <a:cubicBezTo>
                  <a:pt x="3072239" y="2952823"/>
                  <a:pt x="2982331" y="3007620"/>
                  <a:pt x="2778573" y="2987771"/>
                </a:cubicBezTo>
                <a:cubicBezTo>
                  <a:pt x="2574815" y="2967922"/>
                  <a:pt x="2475889" y="2971258"/>
                  <a:pt x="2289750" y="2987771"/>
                </a:cubicBezTo>
                <a:cubicBezTo>
                  <a:pt x="2103611" y="3004284"/>
                  <a:pt x="1871712" y="2982922"/>
                  <a:pt x="1595107" y="2987771"/>
                </a:cubicBezTo>
                <a:cubicBezTo>
                  <a:pt x="1318502" y="2992620"/>
                  <a:pt x="1195215" y="2958246"/>
                  <a:pt x="1003373" y="2987771"/>
                </a:cubicBezTo>
                <a:cubicBezTo>
                  <a:pt x="811531" y="3017296"/>
                  <a:pt x="338858" y="3035663"/>
                  <a:pt x="0" y="2987771"/>
                </a:cubicBezTo>
                <a:cubicBezTo>
                  <a:pt x="24017" y="2767456"/>
                  <a:pt x="20960" y="2618014"/>
                  <a:pt x="0" y="2449972"/>
                </a:cubicBezTo>
                <a:cubicBezTo>
                  <a:pt x="-20960" y="2281930"/>
                  <a:pt x="-14306" y="2093942"/>
                  <a:pt x="0" y="1852418"/>
                </a:cubicBezTo>
                <a:cubicBezTo>
                  <a:pt x="14306" y="1610894"/>
                  <a:pt x="-13883" y="1380320"/>
                  <a:pt x="0" y="1254864"/>
                </a:cubicBezTo>
                <a:cubicBezTo>
                  <a:pt x="13883" y="1129408"/>
                  <a:pt x="-6382" y="916560"/>
                  <a:pt x="0" y="597554"/>
                </a:cubicBezTo>
                <a:cubicBezTo>
                  <a:pt x="6382" y="278548"/>
                  <a:pt x="9988" y="262218"/>
                  <a:pt x="0" y="0"/>
                </a:cubicBezTo>
                <a:close/>
              </a:path>
              <a:path w="5145505" h="2987771" stroke="0" extrusionOk="0">
                <a:moveTo>
                  <a:pt x="0" y="0"/>
                </a:moveTo>
                <a:cubicBezTo>
                  <a:pt x="283012" y="21605"/>
                  <a:pt x="378539" y="13735"/>
                  <a:pt x="591733" y="0"/>
                </a:cubicBezTo>
                <a:cubicBezTo>
                  <a:pt x="804927" y="-13735"/>
                  <a:pt x="918565" y="10545"/>
                  <a:pt x="1080556" y="0"/>
                </a:cubicBezTo>
                <a:cubicBezTo>
                  <a:pt x="1242547" y="-10545"/>
                  <a:pt x="1345217" y="7813"/>
                  <a:pt x="1569379" y="0"/>
                </a:cubicBezTo>
                <a:cubicBezTo>
                  <a:pt x="1793541" y="-7813"/>
                  <a:pt x="2021879" y="9460"/>
                  <a:pt x="2212567" y="0"/>
                </a:cubicBezTo>
                <a:cubicBezTo>
                  <a:pt x="2403255" y="-9460"/>
                  <a:pt x="2599545" y="-6416"/>
                  <a:pt x="2701390" y="0"/>
                </a:cubicBezTo>
                <a:cubicBezTo>
                  <a:pt x="2803235" y="6416"/>
                  <a:pt x="3065246" y="29682"/>
                  <a:pt x="3396033" y="0"/>
                </a:cubicBezTo>
                <a:cubicBezTo>
                  <a:pt x="3726820" y="-29682"/>
                  <a:pt x="3733046" y="-17545"/>
                  <a:pt x="3936311" y="0"/>
                </a:cubicBezTo>
                <a:cubicBezTo>
                  <a:pt x="4139576" y="17545"/>
                  <a:pt x="4264279" y="10218"/>
                  <a:pt x="4528044" y="0"/>
                </a:cubicBezTo>
                <a:cubicBezTo>
                  <a:pt x="4791809" y="-10218"/>
                  <a:pt x="4999906" y="22122"/>
                  <a:pt x="5145505" y="0"/>
                </a:cubicBezTo>
                <a:cubicBezTo>
                  <a:pt x="5173912" y="226984"/>
                  <a:pt x="5122188" y="381127"/>
                  <a:pt x="5145505" y="627432"/>
                </a:cubicBezTo>
                <a:cubicBezTo>
                  <a:pt x="5168822" y="873737"/>
                  <a:pt x="5118273" y="1017367"/>
                  <a:pt x="5145505" y="1254864"/>
                </a:cubicBezTo>
                <a:cubicBezTo>
                  <a:pt x="5172737" y="1492361"/>
                  <a:pt x="5143848" y="1621322"/>
                  <a:pt x="5145505" y="1792663"/>
                </a:cubicBezTo>
                <a:cubicBezTo>
                  <a:pt x="5147162" y="1964004"/>
                  <a:pt x="5167309" y="2281603"/>
                  <a:pt x="5145505" y="2449972"/>
                </a:cubicBezTo>
                <a:cubicBezTo>
                  <a:pt x="5123701" y="2618341"/>
                  <a:pt x="5168453" y="2762377"/>
                  <a:pt x="5145505" y="2987771"/>
                </a:cubicBezTo>
                <a:cubicBezTo>
                  <a:pt x="4930798" y="2965790"/>
                  <a:pt x="4695317" y="2980053"/>
                  <a:pt x="4450862" y="2987771"/>
                </a:cubicBezTo>
                <a:cubicBezTo>
                  <a:pt x="4206407" y="2995489"/>
                  <a:pt x="3993247" y="2980216"/>
                  <a:pt x="3756219" y="2987771"/>
                </a:cubicBezTo>
                <a:cubicBezTo>
                  <a:pt x="3519191" y="2995326"/>
                  <a:pt x="3472244" y="2964238"/>
                  <a:pt x="3215941" y="2987771"/>
                </a:cubicBezTo>
                <a:cubicBezTo>
                  <a:pt x="2959638" y="3011304"/>
                  <a:pt x="2794483" y="3003158"/>
                  <a:pt x="2675663" y="2987771"/>
                </a:cubicBezTo>
                <a:cubicBezTo>
                  <a:pt x="2556843" y="2972384"/>
                  <a:pt x="2254225" y="3011307"/>
                  <a:pt x="2135385" y="2987771"/>
                </a:cubicBezTo>
                <a:cubicBezTo>
                  <a:pt x="2016545" y="2964235"/>
                  <a:pt x="1729563" y="3013947"/>
                  <a:pt x="1440741" y="2987771"/>
                </a:cubicBezTo>
                <a:cubicBezTo>
                  <a:pt x="1151919" y="2961595"/>
                  <a:pt x="996853" y="2993120"/>
                  <a:pt x="694643" y="2987771"/>
                </a:cubicBezTo>
                <a:cubicBezTo>
                  <a:pt x="392433" y="2982422"/>
                  <a:pt x="172534" y="2991821"/>
                  <a:pt x="0" y="2987771"/>
                </a:cubicBezTo>
                <a:cubicBezTo>
                  <a:pt x="-8966" y="2873127"/>
                  <a:pt x="7694" y="2593380"/>
                  <a:pt x="0" y="2420095"/>
                </a:cubicBezTo>
                <a:cubicBezTo>
                  <a:pt x="-7694" y="2246810"/>
                  <a:pt x="8567" y="2115708"/>
                  <a:pt x="0" y="1852418"/>
                </a:cubicBezTo>
                <a:cubicBezTo>
                  <a:pt x="-8567" y="1589128"/>
                  <a:pt x="-24861" y="1562498"/>
                  <a:pt x="0" y="1284742"/>
                </a:cubicBezTo>
                <a:cubicBezTo>
                  <a:pt x="24861" y="1006986"/>
                  <a:pt x="-13452" y="972468"/>
                  <a:pt x="0" y="776820"/>
                </a:cubicBezTo>
                <a:cubicBezTo>
                  <a:pt x="13452" y="581172"/>
                  <a:pt x="-12342" y="25267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478223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2FC9-936D-42F4-A207-364BCEA9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04784"/>
            <a:ext cx="8799095" cy="684760"/>
          </a:xfrm>
        </p:spPr>
        <p:txBody>
          <a:bodyPr>
            <a:normAutofit/>
          </a:bodyPr>
          <a:lstStyle/>
          <a:p>
            <a:r>
              <a:rPr lang="en-GB" sz="4000" dirty="0"/>
              <a:t>Consider the following (naïve) settings</a:t>
            </a:r>
            <a:endParaRPr lang="pl-PL" sz="4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B8B28-9E76-48E6-B132-B3F5EB4B0283}"/>
              </a:ext>
            </a:extLst>
          </p:cNvPr>
          <p:cNvGrpSpPr/>
          <p:nvPr/>
        </p:nvGrpSpPr>
        <p:grpSpPr>
          <a:xfrm>
            <a:off x="3957920" y="3670892"/>
            <a:ext cx="4953469" cy="2638928"/>
            <a:chOff x="-1" y="1066798"/>
            <a:chExt cx="8491661" cy="4419604"/>
          </a:xfrm>
        </p:grpSpPr>
        <p:pic>
          <p:nvPicPr>
            <p:cNvPr id="4" name="Picture 2" descr="C:\Users\Stefan\AppData\Local\Microsoft\Windows\Temporary Internet Files\Content.IE5\QMMGVNV4\MCBD19647_0000[1].wmf">
              <a:extLst>
                <a:ext uri="{FF2B5EF4-FFF2-40B4-BE49-F238E27FC236}">
                  <a16:creationId xmlns:a16="http://schemas.microsoft.com/office/drawing/2014/main" id="{69E003B1-679E-4A7A-BA69-3F971F51A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89334" y="1069322"/>
              <a:ext cx="2002325" cy="1837853"/>
            </a:xfrm>
            <a:prstGeom prst="rect">
              <a:avLst/>
            </a:prstGeom>
            <a:noFill/>
          </p:spPr>
        </p:pic>
        <p:sp>
          <p:nvSpPr>
            <p:cNvPr id="5" name="Rectangle 32">
              <a:extLst>
                <a:ext uri="{FF2B5EF4-FFF2-40B4-BE49-F238E27FC236}">
                  <a16:creationId xmlns:a16="http://schemas.microsoft.com/office/drawing/2014/main" id="{E9DDB117-01F6-43C9-9766-71A8990BF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419602"/>
              <a:ext cx="8491661" cy="1066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1100"/>
            </a:p>
          </p:txBody>
        </p:sp>
        <p:pic>
          <p:nvPicPr>
            <p:cNvPr id="6" name="Picture 3" descr="MCj04359410000[1]">
              <a:extLst>
                <a:ext uri="{FF2B5EF4-FFF2-40B4-BE49-F238E27FC236}">
                  <a16:creationId xmlns:a16="http://schemas.microsoft.com/office/drawing/2014/main" id="{64199B7E-162A-4DBA-99D1-C703F3DA7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066798"/>
              <a:ext cx="1901324" cy="1314363"/>
            </a:xfrm>
            <a:prstGeom prst="rect">
              <a:avLst/>
            </a:prstGeom>
            <a:noFill/>
          </p:spPr>
        </p:pic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1782F310-A837-4223-B804-D8998F9EA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286001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6A6488B-2C77-4849-B0EC-0F8CC3418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7432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FB924FEF-C0C4-4BB1-B7CF-C701D28F0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35814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E962B6A7-398B-4EC7-B6BE-CDFF6A9F0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1148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E8B5A046-2510-4C2F-B272-A04C1ED6F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6482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95FCE8B0-E069-4529-B577-5178E10FA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428" y="4338928"/>
              <a:ext cx="1693532" cy="618547"/>
            </a:xfrm>
            <a:prstGeom prst="rect">
              <a:avLst/>
            </a:prstGeom>
            <a:solidFill>
              <a:srgbClr val="F3F4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0</a:t>
              </a:r>
              <a:r>
                <a:rPr lang="pl-PL" b="1" dirty="0">
                  <a:solidFill>
                    <a:srgbClr val="FF0000"/>
                  </a:solidFill>
                </a:rPr>
                <a:t>,</a:t>
              </a:r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1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ECCF6236-DFEA-42FD-AC28-FF361D71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9" y="5181602"/>
              <a:ext cx="365759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889A96F6-011F-43A7-88F1-2D107B42A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321740" y="2810088"/>
              <a:ext cx="652910" cy="527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pl-PL" sz="1400" b="1" dirty="0">
                  <a:solidFill>
                    <a:srgbClr val="FF0000"/>
                  </a:solidFill>
                </a:rPr>
                <a:t>. . .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 Box 33">
              <a:extLst>
                <a:ext uri="{FF2B5EF4-FFF2-40B4-BE49-F238E27FC236}">
                  <a16:creationId xmlns:a16="http://schemas.microsoft.com/office/drawing/2014/main" id="{3612DD40-B9E6-4329-A5AC-B99B255E0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38600"/>
              <a:ext cx="2023082" cy="4381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/>
              <a:r>
                <a:rPr lang="en-GB" sz="1100" dirty="0"/>
                <a:t>challenge phase:</a:t>
              </a:r>
              <a:endParaRPr lang="en-US" sz="11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/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M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C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</a:t>
                </a:r>
                <a:endParaRPr lang="pl-PL" sz="2000" b="1" dirty="0">
                  <a:latin typeface="Gill Sans MT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blipFill>
                <a:blip r:embed="rId6"/>
                <a:stretch>
                  <a:fillRect l="-1153" t="-7692" b="-2923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/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/>
                  <a:t>ciphertexts </a:t>
                </a:r>
                <a:r>
                  <a:rPr lang="en-GB" sz="2000" dirty="0"/>
                  <a:t>and </a:t>
                </a:r>
                <a:r>
                  <a:rPr lang="en-GB" sz="2000" b="1" dirty="0"/>
                  <a:t>messages </a:t>
                </a:r>
                <a:r>
                  <a:rPr lang="en-GB" sz="2000" dirty="0"/>
                  <a:t>are just “</a:t>
                </a:r>
                <a:r>
                  <a:rPr lang="en-GB" sz="2000" b="1" dirty="0"/>
                  <a:t>blocks</a:t>
                </a:r>
                <a:r>
                  <a:rPr lang="en-GB" sz="2000" dirty="0"/>
                  <a:t>” of size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000" dirty="0"/>
                  <a:t>.</a:t>
                </a:r>
                <a:endParaRPr lang="pl-PL" sz="2000" dirty="0"/>
              </a:p>
            </p:txBody>
          </p:sp>
        </mc:Choice>
        <mc:Fallback xmlns="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  <a:blipFill>
                <a:blip r:embed="rId7"/>
                <a:stretch>
                  <a:fillRect r="-122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/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sz="20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have to be fresh: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pl-PL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B05AE72-ECD7-4F40-B8D9-2B6DC340FB22}"/>
              </a:ext>
            </a:extLst>
          </p:cNvPr>
          <p:cNvSpPr txBox="1"/>
          <p:nvPr/>
        </p:nvSpPr>
        <p:spPr>
          <a:xfrm>
            <a:off x="513347" y="1411705"/>
            <a:ext cx="6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(1)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D487-CC0B-4060-80E3-F3918C4A80D7}"/>
              </a:ext>
            </a:extLst>
          </p:cNvPr>
          <p:cNvSpPr txBox="1"/>
          <p:nvPr/>
        </p:nvSpPr>
        <p:spPr>
          <a:xfrm>
            <a:off x="513347" y="3421050"/>
            <a:ext cx="617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(2)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BFC80-CB45-44C8-8C8B-BA30225E0FDD}"/>
              </a:ext>
            </a:extLst>
          </p:cNvPr>
          <p:cNvCxnSpPr>
            <a:cxnSpLocks/>
          </p:cNvCxnSpPr>
          <p:nvPr/>
        </p:nvCxnSpPr>
        <p:spPr>
          <a:xfrm flipV="1">
            <a:off x="385009" y="3192280"/>
            <a:ext cx="8333873" cy="28073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4" grpId="0"/>
      <p:bldP spid="35" grpId="0" animBg="1"/>
      <p:bldP spid="36" grpId="0" animBg="1"/>
      <p:bldP spid="37" grpId="0"/>
      <p:bldP spid="3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1E8E-6B11-4E78-B249-888BC1ED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7" y="244919"/>
            <a:ext cx="7886700" cy="713951"/>
          </a:xfrm>
        </p:spPr>
        <p:txBody>
          <a:bodyPr/>
          <a:lstStyle/>
          <a:p>
            <a:r>
              <a:rPr lang="en-GB" dirty="0"/>
              <a:t>In this case: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66E7-F146-4437-B586-BF761C2E4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" y="1137465"/>
            <a:ext cx="8739941" cy="84021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An encryption scheme is just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0070C0"/>
                </a:solidFill>
              </a:rPr>
              <a:t>encrypts</a:t>
            </a:r>
            <a:r>
              <a:rPr lang="en-GB" dirty="0"/>
              <a:t>”.</a:t>
            </a:r>
          </a:p>
          <a:p>
            <a:pPr marL="0" indent="0">
              <a:buNone/>
            </a:pPr>
            <a:r>
              <a:rPr lang="en-GB" dirty="0"/>
              <a:t>Or better: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7030A0"/>
                </a:solidFill>
              </a:rPr>
              <a:t>behaves randomly</a:t>
            </a:r>
            <a:r>
              <a:rPr lang="en-GB" dirty="0"/>
              <a:t>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/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/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/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/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3DD469-6621-4965-A77B-2B7F1B4651A1}"/>
              </a:ext>
            </a:extLst>
          </p:cNvPr>
          <p:cNvCxnSpPr/>
          <p:nvPr/>
        </p:nvCxnSpPr>
        <p:spPr>
          <a:xfrm rot="5400000" flipH="1" flipV="1">
            <a:off x="4584597" y="283414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E9FCA-57A4-40EA-89B4-565BE247804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940861" y="3549316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B755D-B5EC-470D-B383-87DBA51EAA30}"/>
              </a:ext>
            </a:extLst>
          </p:cNvPr>
          <p:cNvCxnSpPr/>
          <p:nvPr/>
        </p:nvCxnSpPr>
        <p:spPr>
          <a:xfrm rot="5400000">
            <a:off x="4950517" y="282541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1D08E-5A7D-4812-AECD-A270A027129F}"/>
              </a:ext>
            </a:extLst>
          </p:cNvPr>
          <p:cNvCxnSpPr/>
          <p:nvPr/>
        </p:nvCxnSpPr>
        <p:spPr>
          <a:xfrm rot="5400000" flipH="1" flipV="1">
            <a:off x="4584597" y="426290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BB6DDB-7267-4737-9A76-FFDCEEE12B1C}"/>
              </a:ext>
            </a:extLst>
          </p:cNvPr>
          <p:cNvCxnSpPr/>
          <p:nvPr/>
        </p:nvCxnSpPr>
        <p:spPr>
          <a:xfrm rot="5400000">
            <a:off x="4950517" y="425417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D78C7A-ACF3-4D01-BF75-A633E21F8F77}"/>
              </a:ext>
            </a:extLst>
          </p:cNvPr>
          <p:cNvSpPr txBox="1"/>
          <p:nvPr/>
        </p:nvSpPr>
        <p:spPr>
          <a:xfrm>
            <a:off x="330641" y="5034275"/>
            <a:ext cx="8479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Such boxes have a name: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ctr">
              <a:buNone/>
            </a:pPr>
            <a:r>
              <a:rPr lang="en-US" sz="2400" b="1" kern="1200" dirty="0">
                <a:solidFill>
                  <a:srgbClr val="008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block ciphers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 ≈ </a:t>
            </a:r>
            <a:r>
              <a:rPr lang="en-US" sz="2400" b="1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pseudorandom </a:t>
            </a:r>
            <a:r>
              <a:rPr lang="en-US" sz="2400" b="1" u="sng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permutations</a:t>
            </a:r>
            <a:endParaRPr lang="pl-PL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52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939784"/>
          </a:xfrm>
        </p:spPr>
        <p:txBody>
          <a:bodyPr>
            <a:noAutofit/>
          </a:bodyPr>
          <a:lstStyle/>
          <a:p>
            <a:r>
              <a:rPr lang="en-US" sz="4000" dirty="0"/>
              <a:t>Random permutations</a:t>
            </a:r>
          </a:p>
        </p:txBody>
      </p:sp>
      <p:pic>
        <p:nvPicPr>
          <p:cNvPr id="1026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2792311"/>
            <a:ext cx="2447409" cy="285126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 random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556"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29520" y="1857364"/>
            <a:ext cx="1401763" cy="1457325"/>
          </a:xfrm>
          <a:prstGeom prst="rect">
            <a:avLst/>
          </a:prstGeom>
          <a:noFill/>
        </p:spPr>
      </p:pic>
      <p:pic>
        <p:nvPicPr>
          <p:cNvPr id="7" name="Picture 6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1785926"/>
            <a:ext cx="1368425" cy="14382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ight Arrow 7"/>
              <p:cNvSpPr/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ight Arrow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eft Arrow 9"/>
              <p:cNvSpPr/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Lef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eft Arrow 12"/>
              <p:cNvSpPr/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Lef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ight Arrow 16"/>
              <p:cNvSpPr/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ight Arrow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Left Arrow 17"/>
              <p:cNvSpPr/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Left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eft Arrow 18"/>
              <p:cNvSpPr/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Lef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ight Arrow 19"/>
              <p:cNvSpPr/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ight Arrow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500430" y="1357298"/>
            <a:ext cx="3000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box with a “random function”</a:t>
            </a:r>
          </a:p>
          <a:p>
            <a:pPr algn="ctr"/>
            <a:r>
              <a:rPr lang="en-US" sz="2000" dirty="0"/>
              <a:t>that Alice and Bob can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/>
              <p:cNvSpPr/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suppose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 err="1"/>
                  <a:t>bijection</a:t>
                </a:r>
                <a:endParaRPr lang="en-US" sz="2400" dirty="0"/>
              </a:p>
              <a:p>
                <a:pPr algn="ctr"/>
                <a:r>
                  <a:rPr lang="en-US" sz="2400" dirty="0"/>
                  <a:t>In other words: it is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permutation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ounded Rectangular Callou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blipFill rotWithShape="0">
                <a:blip r:embed="rId15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 rot="18793852">
            <a:off x="1131541" y="482909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  <p:sp>
        <p:nvSpPr>
          <p:cNvPr id="24" name="TextBox 23"/>
          <p:cNvSpPr txBox="1"/>
          <p:nvPr/>
        </p:nvSpPr>
        <p:spPr>
          <a:xfrm rot="2780507">
            <a:off x="8072462" y="52149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222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/>
      <p:bldP spid="2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68" y="71414"/>
            <a:ext cx="8421528" cy="1143000"/>
          </a:xfrm>
        </p:spPr>
        <p:txBody>
          <a:bodyPr/>
          <a:lstStyle/>
          <a:p>
            <a:r>
              <a:rPr lang="pl-PL" dirty="0" err="1"/>
              <a:t>Note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dirty="0"/>
                  <a:t>We consider permutations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u="sng" dirty="0"/>
                  <a:t>not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:pPr algn="ctr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Example: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  <a:blipFill rotWithShape="0">
                <a:blip r:embed="rId3"/>
                <a:stretch>
                  <a:fillRect l="-1333" t="-6957" b="-34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500166" y="2857496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14480" y="307181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14480" y="350043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14480" y="392906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714480" y="434404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714480" y="478632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14480" y="521495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14480" y="564357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714480" y="605855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6357950" y="2786058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572264" y="292893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72264" y="335756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72264" y="378619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572264" y="420116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572264" y="464344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572264" y="507207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572264" y="550070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72264" y="591568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2714612" y="3214686"/>
            <a:ext cx="3857652" cy="164307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786050" y="3071810"/>
            <a:ext cx="3786214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86050" y="3643314"/>
            <a:ext cx="3714776" cy="250033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86050" y="4500570"/>
            <a:ext cx="3714776" cy="78581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86050" y="4000504"/>
            <a:ext cx="3714776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786050" y="5429264"/>
            <a:ext cx="3714776" cy="28575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86050" y="4357694"/>
            <a:ext cx="3714776" cy="150019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86050" y="3500438"/>
            <a:ext cx="3714776" cy="271464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428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 fontScale="90000"/>
          </a:bodyPr>
          <a:lstStyle/>
          <a:p>
            <a:r>
              <a:rPr lang="en-US" dirty="0"/>
              <a:t>Can this box be simulated in real life?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Naive solution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Select a random permutation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give it to both parties.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  <a:blipFill rotWithShape="0">
                <a:blip r:embed="rId3"/>
                <a:stretch>
                  <a:fillRect l="-1185" t="-7955" r="-963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Problem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The number of possible permutations is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)! 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8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9322" y="2786057"/>
            <a:ext cx="2500330" cy="2450897"/>
          </a:xfrm>
          <a:prstGeom prst="rect">
            <a:avLst/>
          </a:prstGeom>
          <a:noFill/>
        </p:spPr>
      </p:pic>
      <p:pic>
        <p:nvPicPr>
          <p:cNvPr id="6" name="Picture 5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3192" y="2589321"/>
            <a:ext cx="2428892" cy="255287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3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dirty="0"/>
                  <a:t>One </a:t>
                </a:r>
                <a:r>
                  <a:rPr lang="en-US" sz="2400" b="1" dirty="0"/>
                  <a:t>cannot</a:t>
                </a:r>
                <a:r>
                  <a:rPr lang="en-US" sz="2400" dirty="0"/>
                  <a:t> describe a random permutation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baseline="30000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sz="2400" dirty="0"/>
                  <a:t>in a short space.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But maybe one can do it for a function that “behaves almost like random”?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Answer: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  <a:blipFill rotWithShape="0">
                <a:blip r:embed="rId3"/>
                <a:stretch>
                  <a:fillRect l="-1111" t="-2718" b="-112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28596" y="4786322"/>
            <a:ext cx="8286808" cy="1569660"/>
          </a:xfrm>
          <a:prstGeom prst="rect">
            <a:avLst/>
          </a:prstGeom>
          <a:solidFill>
            <a:schemeClr val="bg2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u="sng" dirty="0"/>
              <a:t>YES, it is possible!</a:t>
            </a:r>
            <a:r>
              <a:rPr lang="en-US" sz="2400" dirty="0"/>
              <a:t> </a:t>
            </a:r>
            <a:r>
              <a:rPr lang="en-US" sz="2000" dirty="0"/>
              <a:t>(under certain assumptions)</a:t>
            </a:r>
            <a:endParaRPr lang="en-US" sz="2400" b="1" u="sng" dirty="0"/>
          </a:p>
          <a:p>
            <a:pPr>
              <a:buNone/>
            </a:pPr>
            <a:r>
              <a:rPr lang="en-US" sz="2400" dirty="0"/>
              <a:t>objects like these are called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pseudorandom permutations </a:t>
            </a:r>
            <a:r>
              <a:rPr lang="en-US" sz="2400" b="1" dirty="0"/>
              <a:t>(by the theoreticians)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block ciphers </a:t>
            </a:r>
            <a:r>
              <a:rPr lang="en-US" sz="2400" b="1" dirty="0"/>
              <a:t>(by the practitioners)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75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Keyed permutations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4643446"/>
            <a:ext cx="8229600" cy="3473441"/>
          </a:xfrm>
        </p:spPr>
        <p:txBody>
          <a:bodyPr>
            <a:normAutofit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 algn="ctr">
              <a:lnSpc>
                <a:spcPct val="80000"/>
              </a:lnSpc>
              <a:buFontTx/>
              <a:buNone/>
            </a:pPr>
            <a:endParaRPr lang="pl-PL" sz="24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For</a:t>
                </a:r>
                <a:r>
                  <a:rPr lang="it-IT" sz="2400" dirty="0"/>
                  <a:t> a </a:t>
                </a:r>
                <a:r>
                  <a:rPr lang="it-IT" sz="2400" dirty="0" err="1"/>
                  <a:t>partial</a:t>
                </a:r>
                <a:r>
                  <a:rPr lang="it-IT" sz="2400" dirty="0"/>
                  <a:t> </a:t>
                </a:r>
                <a:r>
                  <a:rPr lang="it-IT" sz="2400" dirty="0" err="1"/>
                  <a:t>function</a:t>
                </a:r>
                <a:r>
                  <a:rPr lang="en-US" sz="2400" dirty="0"/>
                  <a:t> </a:t>
                </a:r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×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let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dirty="0"/>
                  <a:t> denote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b="1" dirty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keyed-permutation </a:t>
                </a:r>
                <a:r>
                  <a:rPr lang="pl-PL" sz="2400" dirty="0"/>
                  <a:t>is a function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l-PL" sz="2400" dirty="0"/>
                  <a:t> such that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/>
                  <a:t>for every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function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is a permutation on </a:t>
                </a:r>
                <a:r>
                  <a:rPr lang="en-US" sz="2400" dirty="0"/>
                  <a:t>some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pl-PL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br>
                  <a:rPr lang="en-US" sz="2400" b="1" baseline="30000" dirty="0">
                    <a:solidFill>
                      <a:srgbClr val="FF0000"/>
                    </a:solidFill>
                  </a:rPr>
                </a:br>
                <a:br>
                  <a:rPr lang="en-US" sz="2400" b="1" baseline="30000" dirty="0">
                    <a:solidFill>
                      <a:srgbClr val="C00000"/>
                    </a:solidFill>
                  </a:rPr>
                </a:br>
                <a:r>
                  <a:rPr lang="en-US" sz="2400" dirty="0">
                    <a:solidFill>
                      <a:srgbClr val="C00000"/>
                    </a:solidFill>
                  </a:rPr>
                  <a:t> 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pl-PL" sz="2400" dirty="0"/>
                  <a:t>for every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dirty="0">
                    <a:solidFill>
                      <a:srgbClr val="C00000"/>
                    </a:solidFill>
                  </a:rPr>
                  <a:t> </a:t>
                </a:r>
                <a:r>
                  <a:rPr lang="pl-PL" sz="2400" dirty="0"/>
                  <a:t>functions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b="1" baseline="-25000" dirty="0">
                    <a:solidFill>
                      <a:srgbClr val="008000"/>
                    </a:solidFill>
                  </a:rPr>
                  <a:t> </a:t>
                </a:r>
                <a:r>
                  <a:rPr lang="pl-PL" sz="2400" dirty="0"/>
                  <a:t>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pl-PL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pl-PL" sz="2400" dirty="0"/>
                  <a:t>are </a:t>
                </a:r>
                <a:r>
                  <a:rPr lang="en-US" sz="2400" dirty="0"/>
                  <a:t>poly-time </a:t>
                </a:r>
                <a:r>
                  <a:rPr lang="pl-PL" sz="2400" dirty="0"/>
                  <a:t>computable.</a:t>
                </a:r>
                <a:br>
                  <a:rPr lang="en-US" sz="2000" dirty="0"/>
                </a:br>
                <a:endParaRPr lang="pl-PL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dirty="0"/>
                  <a:t>is a function of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br>
                  <a:rPr lang="en-US" sz="2300" b="1" dirty="0">
                    <a:solidFill>
                      <a:srgbClr val="C00000"/>
                    </a:solidFill>
                  </a:rPr>
                </a:br>
                <a:endParaRPr lang="en-US" sz="2300" dirty="0"/>
              </a:p>
              <a:p>
                <a:pPr algn="ctr"/>
                <a:r>
                  <a:rPr lang="en-US" sz="2300" dirty="0"/>
                  <a:t>for simplicity assume: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rot="5400000" flipH="1" flipV="1">
            <a:off x="7644628" y="199944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7" idx="1"/>
          </p:cNvCxnSpPr>
          <p:nvPr/>
        </p:nvCxnSpPr>
        <p:spPr>
          <a:xfrm>
            <a:off x="7000892" y="271462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8010548" y="199071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7644628" y="342820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8010548" y="341947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b="1" u="sng" dirty="0"/>
                  <a:t>Intuition: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A keyed 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</a:t>
                </a:r>
                <a:r>
                  <a:rPr lang="en-US" b="1" dirty="0"/>
                  <a:t> </a:t>
                </a:r>
                <a:r>
                  <a:rPr lang="en-US" dirty="0"/>
                  <a:t>if it cannot be distinguished from a completely random permutation.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 rot="1912780">
            <a:off x="4023043" y="4013264"/>
            <a:ext cx="4514434" cy="1857388"/>
          </a:xfrm>
          <a:prstGeom prst="leftArrow">
            <a:avLst>
              <a:gd name="adj1" fmla="val 50000"/>
              <a:gd name="adj2" fmla="val 11768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has to be formalized</a:t>
            </a:r>
          </a:p>
        </p:txBody>
      </p:sp>
    </p:spTree>
    <p:extLst>
      <p:ext uri="{BB962C8B-B14F-4D97-AF65-F5344CB8AC3E}">
        <p14:creationId xmlns:p14="http://schemas.microsoft.com/office/powerpoint/2010/main" val="11780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2500306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69" name="Text Box 5"/>
              <p:cNvSpPr txBox="1">
                <a:spLocks noChangeArrowheads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/>
                <a:r>
                  <a:rPr lang="pl-PL" b="1" dirty="0"/>
                  <a:t>oracle</a:t>
                </a:r>
                <a:r>
                  <a:rPr lang="en-US" b="1" dirty="0"/>
                  <a:t> </a:t>
                </a:r>
                <a:br>
                  <a:rPr lang="en-US" b="1" dirty="0"/>
                </a:br>
                <a:r>
                  <a:rPr lang="en-US" dirty="0"/>
                  <a:t>chooses a random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sz="16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1600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sz="1600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6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blipFill rotWithShape="0">
                <a:blip r:embed="rId5"/>
                <a:stretch>
                  <a:fillRect l="-1213" t="-4630" b="-1203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6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blipFill rotWithShape="0">
                <a:blip r:embed="rId8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10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3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74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533640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9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2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 algn="ctr"/>
                <a:r>
                  <a:rPr lang="pl-PL" b="1" dirty="0" err="1"/>
                  <a:t>oracle</a:t>
                </a:r>
                <a:r>
                  <a:rPr lang="en-US" b="1" dirty="0"/>
                  <a:t> </a:t>
                </a:r>
                <a:endParaRPr lang="pl-PL" b="1" dirty="0"/>
              </a:p>
              <a:p>
                <a:pPr marL="342900" indent="-342900" algn="ctr"/>
                <a:r>
                  <a:rPr lang="en-US" dirty="0"/>
                  <a:t>chooses a random </a:t>
                </a:r>
                <a:r>
                  <a:rPr lang="pl-PL" dirty="0" err="1"/>
                  <a:t>permutation</a:t>
                </a:r>
                <a:endParaRPr lang="en-US" dirty="0"/>
              </a:p>
              <a:p>
                <a:pPr marL="342900" indent="-3429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:{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 {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blipFill rotWithShape="0">
                <a:blip r:embed="rId15"/>
                <a:stretch>
                  <a:fillRect t="-3268" b="-5882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5638800" y="5572140"/>
            <a:ext cx="3048000" cy="1133460"/>
          </a:xfrm>
          <a:prstGeom prst="wedgeRoundRectCallout">
            <a:avLst>
              <a:gd name="adj1" fmla="val 8788"/>
              <a:gd name="adj2" fmla="val -25615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This of course </a:t>
            </a:r>
            <a:r>
              <a:rPr lang="en-US" b="1" dirty="0"/>
              <a:t>cannot</a:t>
            </a:r>
            <a:r>
              <a:rPr lang="en-US" dirty="0"/>
              <a:t> be done efficiently, but it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28389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  <p:bldP spid="24" grpId="0" animBg="1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CPA-security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Text Box 4"/>
              <p:cNvSpPr txBox="1">
                <a:spLocks noChangeArrowheads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>
                <a:spAutoFit/>
              </a:bodyPr>
              <a:lstStyle/>
              <a:p>
                <a:pPr algn="l"/>
                <a:endParaRPr lang="it-IT" sz="2400" dirty="0"/>
              </a:p>
              <a:p>
                <a:pPr algn="l"/>
                <a:r>
                  <a:rPr lang="pl-PL" sz="2400" dirty="0"/>
                  <a:t>We say that </a:t>
                </a:r>
                <a:r>
                  <a:rPr lang="pl-PL" sz="2400" b="1" dirty="0">
                    <a:solidFill>
                      <a:srgbClr val="FF0000"/>
                    </a:solidFill>
                  </a:rPr>
                  <a:t>(Enc,Dec)</a:t>
                </a:r>
                <a:r>
                  <a:rPr lang="pl-PL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indistinguishable encryptions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under a chosen-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plaintext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attack (CPA)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if </a:t>
                </a:r>
                <a:br>
                  <a:rPr lang="en-US" sz="2400" dirty="0"/>
                </a:br>
                <a:endParaRPr lang="en-US" sz="2400" dirty="0"/>
              </a:p>
              <a:p>
                <a:pPr algn="ctr"/>
                <a:r>
                  <a:rPr lang="en-US" sz="2400" dirty="0"/>
                  <a:t>every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randomized polynomial time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adversary </a:t>
                </a:r>
                <a:br>
                  <a:rPr lang="en-US" sz="2400" dirty="0"/>
                </a:br>
                <a:r>
                  <a:rPr lang="pl-PL" sz="2400" dirty="0"/>
                  <a:t>guesses </a:t>
                </a:r>
                <a:r>
                  <a:rPr lang="pl-PL" sz="24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correctly </a:t>
                </a:r>
                <a:br>
                  <a:rPr lang="en-US" sz="2400" b="1" dirty="0"/>
                </a:br>
                <a:r>
                  <a:rPr lang="pl-PL" sz="2400" dirty="0"/>
                  <a:t>with probability at most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,</a:t>
                </a:r>
                <a:r>
                  <a:rPr lang="pl-PL" sz="2400" dirty="0"/>
                  <a:t> where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is negligible.</a:t>
                </a:r>
                <a:endParaRPr lang="en-GB" sz="2000" dirty="0"/>
              </a:p>
            </p:txBody>
          </p:sp>
        </mc:Choice>
        <mc:Fallback xmlns="">
          <p:sp>
            <p:nvSpPr>
              <p:cNvPr id="819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3717891" y="1130760"/>
            <a:ext cx="5269413" cy="555171"/>
          </a:xfrm>
          <a:prstGeom prst="wedgeRectCallout">
            <a:avLst>
              <a:gd name="adj1" fmla="val 908"/>
              <a:gd name="adj2" fmla="val 298979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2000" b="1" dirty="0"/>
              <a:t>We will sometimes say</a:t>
            </a:r>
            <a:r>
              <a:rPr lang="pl-PL" sz="2000" b="1" dirty="0"/>
              <a:t>:</a:t>
            </a:r>
            <a:r>
              <a:rPr lang="pl-PL" sz="2000" dirty="0"/>
              <a:t> </a:t>
            </a:r>
            <a:r>
              <a:rPr lang="pl-PL" sz="2000" b="1" dirty="0">
                <a:solidFill>
                  <a:srgbClr val="0070C0"/>
                </a:solidFill>
              </a:rPr>
              <a:t>IND-CPA-</a:t>
            </a:r>
            <a:r>
              <a:rPr lang="pl-PL" sz="2000" b="1" dirty="0" err="1">
                <a:solidFill>
                  <a:srgbClr val="0070C0"/>
                </a:solidFill>
              </a:rPr>
              <a:t>secure</a:t>
            </a:r>
            <a:r>
              <a:rPr lang="en-GB" sz="20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55511" y="2355406"/>
            <a:ext cx="3286148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70C0"/>
                </a:solidFill>
              </a:rPr>
              <a:t>Security d</a:t>
            </a:r>
            <a:r>
              <a:rPr lang="pl-PL" sz="2400" b="1" dirty="0">
                <a:solidFill>
                  <a:srgbClr val="0070C0"/>
                </a:solidFill>
              </a:rPr>
              <a:t>efinition</a:t>
            </a:r>
          </a:p>
        </p:txBody>
      </p:sp>
    </p:spTree>
    <p:extLst>
      <p:ext uri="{BB962C8B-B14F-4D97-AF65-F5344CB8AC3E}">
        <p14:creationId xmlns:p14="http://schemas.microsoft.com/office/powerpoint/2010/main" val="38747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sz="22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200" dirty="0"/>
                  <a:t>is negligible in</a:t>
                </a:r>
                <a:r>
                  <a:rPr lang="en-US" sz="22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sz="2200" dirty="0"/>
                  <a:t>.</a:t>
                </a:r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142852"/>
            <a:ext cx="8863216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Pseudorandom permutations – the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We say that a </a:t>
                </a:r>
                <a:r>
                  <a:rPr lang="en-US" b="1" dirty="0">
                    <a:solidFill>
                      <a:srgbClr val="0070C0"/>
                    </a:solidFill>
                  </a:rPr>
                  <a:t>keyed-permutation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 permutation (PRP)</a:t>
                </a:r>
                <a:r>
                  <a:rPr lang="en-US" dirty="0"/>
                  <a:t> if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any </a:t>
                </a:r>
                <a:r>
                  <a:rPr lang="en-US" b="1" dirty="0"/>
                  <a:t>polynomial-time randomized 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cannot distinguish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with </a:t>
                </a:r>
                <a:br>
                  <a:rPr lang="en-US" dirty="0"/>
                </a:b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8000"/>
                    </a:solidFill>
                  </a:rPr>
                  <a:t>non-negligible advantage</a:t>
                </a:r>
                <a:r>
                  <a:rPr lang="en-US" dirty="0"/>
                  <a:t>.</a:t>
                </a: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pl-PL" dirty="0"/>
                  <a:t>T</a:t>
                </a:r>
                <a:r>
                  <a:rPr lang="en-US" dirty="0"/>
                  <a:t>hat is:</a:t>
                </a:r>
                <a:endParaRPr lang="pl-PL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  <a:blipFill rotWithShape="0">
                <a:blip r:embed="rId4"/>
                <a:stretch>
                  <a:fillRect l="-1371" t="-41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5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81" y="183101"/>
            <a:ext cx="8903279" cy="900587"/>
          </a:xfrm>
        </p:spPr>
        <p:txBody>
          <a:bodyPr>
            <a:normAutofit/>
          </a:bodyPr>
          <a:lstStyle/>
          <a:p>
            <a:r>
              <a:rPr lang="en-US" sz="4000" b="1" dirty="0"/>
              <a:t>Strong</a:t>
            </a:r>
            <a:r>
              <a:rPr lang="en-US" sz="4000" dirty="0"/>
              <a:t> pseudorandom</a:t>
            </a:r>
            <a:r>
              <a:rPr lang="pl-PL" sz="4000" dirty="0"/>
              <a:t> </a:t>
            </a:r>
            <a:r>
              <a:rPr lang="en-US" sz="4000" dirty="0"/>
              <a:t>permutations</a:t>
            </a:r>
          </a:p>
        </p:txBody>
      </p:sp>
      <p:pic>
        <p:nvPicPr>
          <p:cNvPr id="4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2214554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/>
                <a:r>
                  <a:rPr lang="pl-PL" sz="2000" b="1" dirty="0" err="1"/>
                  <a:t>oracle</a:t>
                </a:r>
                <a:r>
                  <a:rPr lang="en-US" sz="2000" b="1" dirty="0"/>
                  <a:t> </a:t>
                </a:r>
                <a:r>
                  <a:rPr lang="pl-PL" sz="2000" dirty="0" err="1"/>
                  <a:t>selects</a:t>
                </a:r>
                <a:r>
                  <a:rPr lang="pl-PL" sz="2000" dirty="0"/>
                  <a:t> </a:t>
                </a:r>
                <a:r>
                  <a:rPr lang="en-US" sz="2000" dirty="0"/>
                  <a:t>a random</a:t>
                </a:r>
                <a:endParaRPr lang="pl-PL" sz="2000" dirty="0"/>
              </a:p>
              <a:p>
                <a:pPr marL="342900" indent="-342900"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1779" t="-4237" b="-101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962276" y="3469248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2962276" y="392644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blipFill rotWithShape="0">
                <a:blip r:embed="rId6"/>
                <a:stretch>
                  <a:fillRect b="-1044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258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MCj0435931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034" y="32861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we allow the distinguisher to </a:t>
                </a:r>
                <a:r>
                  <a:rPr lang="en-US" sz="2400" b="1" dirty="0"/>
                  <a:t>additionally</a:t>
                </a:r>
                <a:r>
                  <a:rPr lang="en-US" sz="2400" dirty="0"/>
                  <a:t> ask the oracle for inverting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1078" t="-5839" b="-153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28596" y="5500702"/>
            <a:ext cx="7547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Then we get a definition of a </a:t>
            </a:r>
            <a:r>
              <a:rPr lang="en-US" sz="2000" b="1" dirty="0">
                <a:solidFill>
                  <a:srgbClr val="FF0000"/>
                </a:solidFill>
              </a:rPr>
              <a:t>strong </a:t>
            </a:r>
            <a:r>
              <a:rPr lang="en-US" sz="2000" b="1" dirty="0"/>
              <a:t>pseudorandom permutation.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65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57628"/>
            <a:ext cx="9144000" cy="26432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0" rtlCol="0" anchor="ctr"/>
          <a:lstStyle/>
          <a:p>
            <a:pPr>
              <a:buNone/>
            </a:pPr>
            <a:r>
              <a:rPr lang="en-US" sz="2800" dirty="0"/>
              <a:t>The security definition doesn’t change.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In fact those two objects are </a:t>
            </a:r>
            <a:r>
              <a:rPr lang="en-US" sz="2800" b="1" dirty="0">
                <a:solidFill>
                  <a:srgbClr val="0070C0"/>
                </a:solidFill>
              </a:rPr>
              <a:t>indistinguishable</a:t>
            </a:r>
            <a:r>
              <a:rPr lang="en-US" sz="2800" b="1" dirty="0"/>
              <a:t> </a:t>
            </a:r>
            <a:r>
              <a:rPr lang="en-US" sz="2800" dirty="0"/>
              <a:t>for a polynomial-time adversary.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/>
          <a:lstStyle/>
          <a:p>
            <a:r>
              <a:rPr lang="en-US" dirty="0"/>
              <a:t>PRFs </a:t>
            </a:r>
            <a:r>
              <a:rPr lang="en-US" dirty="0" err="1"/>
              <a:t>vs</a:t>
            </a:r>
            <a:r>
              <a:rPr lang="en-US" dirty="0"/>
              <a:t>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If we drop the assumption that 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has to be a permutation</a:t>
                </a:r>
              </a:p>
              <a:p>
                <a:pPr>
                  <a:buNone/>
                </a:pPr>
                <a:r>
                  <a:rPr lang="en-US" dirty="0"/>
                  <a:t>we obtain an object called</a:t>
                </a:r>
              </a:p>
              <a:p>
                <a:pPr algn="ctr">
                  <a:buNone/>
                </a:pPr>
                <a:r>
                  <a:rPr lang="en-US" dirty="0"/>
                  <a:t>a “pseudorandom </a:t>
                </a:r>
                <a:r>
                  <a:rPr lang="en-US" b="1" dirty="0">
                    <a:solidFill>
                      <a:srgbClr val="0070C0"/>
                    </a:solidFill>
                  </a:rPr>
                  <a:t>function (PRF)</a:t>
                </a:r>
                <a:r>
                  <a:rPr lang="en-US" dirty="0"/>
                  <a:t>”.</a:t>
                </a:r>
              </a:p>
              <a:p>
                <a:pPr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  <a:blipFill rotWithShape="0">
                <a:blip r:embed="rId3"/>
                <a:stretch>
                  <a:fillRect l="-1445" t="-5263" b="-4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7188" y="0"/>
            <a:ext cx="7886700" cy="877884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79" y="1367636"/>
            <a:ext cx="8458200" cy="24003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Before we had: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</a:rPr>
              <a:t>stream ciphers</a:t>
            </a:r>
            <a:r>
              <a:rPr lang="en-US" b="1" dirty="0"/>
              <a:t> </a:t>
            </a:r>
            <a:r>
              <a:rPr lang="en-US" b="1" dirty="0">
                <a:cs typeface="Arial" charset="0"/>
              </a:rPr>
              <a:t>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generators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cs typeface="Arial" charset="0"/>
              </a:rPr>
              <a:t>Similarly: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  <a:cs typeface="Arial" charset="0"/>
              </a:rPr>
              <a:t>block ciphers</a:t>
            </a:r>
            <a:r>
              <a:rPr lang="en-US" dirty="0">
                <a:cs typeface="Arial" charset="0"/>
              </a:rPr>
              <a:t> 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</a:t>
            </a:r>
            <a:r>
              <a:rPr lang="en-US" b="1" u="sng" dirty="0">
                <a:solidFill>
                  <a:srgbClr val="FF0000"/>
                </a:solidFill>
                <a:cs typeface="Arial" charset="0"/>
              </a:rPr>
              <a:t>permutations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b="1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rot="5400000" flipH="1" flipV="1">
            <a:off x="4154521" y="448152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510785" y="519670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4520441" y="447279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154521" y="591028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4520441" y="590155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Arrow 13"/>
          <p:cNvSpPr/>
          <p:nvPr/>
        </p:nvSpPr>
        <p:spPr>
          <a:xfrm rot="20882374">
            <a:off x="5344041" y="5522447"/>
            <a:ext cx="3143272" cy="78581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“block”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10389" y="5911056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“plaintext”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1827" y="3839378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ciphertext</a:t>
            </a:r>
            <a:r>
              <a:rPr lang="en-US" b="1" dirty="0"/>
              <a:t>”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0389" y="4696634"/>
            <a:ext cx="2143140" cy="11430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terminology is a bit confusing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rot="5400000" flipH="1" flipV="1">
            <a:off x="1617678" y="437516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 rot="16200000" flipH="1">
            <a:off x="1617678" y="580392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it-IT" dirty="0"/>
              <a:t>Another way to look at the stream ciphers 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091171" y="355237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06013" y="34809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2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56" y="83334"/>
            <a:ext cx="7886700" cy="1325563"/>
          </a:xfrm>
        </p:spPr>
        <p:txBody>
          <a:bodyPr>
            <a:normAutofit/>
          </a:bodyPr>
          <a:lstStyle/>
          <a:p>
            <a:r>
              <a:rPr lang="it-IT" dirty="0"/>
              <a:t>Block ciphers: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214311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162609" y="390956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77451" y="383812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  <a:endParaRPr lang="it-IT" sz="240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32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310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chosen adversarily</a:t>
                </a:r>
                <a:endParaRPr lang="it-IT" dirty="0"/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  <a:blipFill rotWithShape="0">
                <a:blip r:embed="rId1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8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65" y="131005"/>
            <a:ext cx="8285646" cy="1325563"/>
          </a:xfrm>
        </p:spPr>
        <p:txBody>
          <a:bodyPr>
            <a:normAutofit/>
          </a:bodyPr>
          <a:lstStyle/>
          <a:p>
            <a:r>
              <a:rPr lang="it-IT" dirty="0"/>
              <a:t>A</a:t>
            </a:r>
            <a:r>
              <a:rPr lang="pl-PL" dirty="0"/>
              <a:t>n </a:t>
            </a:r>
            <a:r>
              <a:rPr lang="en-GB" dirty="0"/>
              <a:t>a</a:t>
            </a:r>
            <a:r>
              <a:rPr lang="it-IT" dirty="0"/>
              <a:t>dditional property of the block ciphers 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3643314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  <a:blipFill rotWithShape="0">
                <a:blip r:embed="rId11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ight Arrow 18"/>
              <p:cNvSpPr/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igh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ight Arrow 21"/>
              <p:cNvSpPr/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ight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  <a:blipFill rotWithShape="0"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ight Arrow 22"/>
              <p:cNvSpPr/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ight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ight Arrow 23"/>
              <p:cNvSpPr/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ight Arrow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  <a:blipFill rotWithShape="0"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ight Arrow 24"/>
              <p:cNvSpPr/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ight Arrow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01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Popular block ciphers</a:t>
            </a:r>
          </a:p>
        </p:txBody>
      </p:sp>
      <p:graphicFrame>
        <p:nvGraphicFramePr>
          <p:cNvPr id="40097" name="Group 161"/>
          <p:cNvGraphicFramePr>
            <a:graphicFrameLocks noGrp="1"/>
          </p:cNvGraphicFramePr>
          <p:nvPr>
            <p:ph sz="quarter" idx="3"/>
          </p:nvPr>
        </p:nvGraphicFramePr>
        <p:xfrm>
          <a:off x="500034" y="2966720"/>
          <a:ext cx="8001000" cy="2395728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key length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block length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DES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(1976)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IDEA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International Data Encryption Algorithm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(1998)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Advanced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192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or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058" name="Text Box 122"/>
          <p:cNvSpPr txBox="1">
            <a:spLocks noChangeArrowheads="1"/>
          </p:cNvSpPr>
          <p:nvPr/>
        </p:nvSpPr>
        <p:spPr bwMode="auto">
          <a:xfrm>
            <a:off x="500034" y="5886410"/>
            <a:ext cx="4036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/>
              <a:t>Other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Blowfish, </a:t>
            </a:r>
            <a:r>
              <a:rPr lang="en-US" sz="2000" b="1" dirty="0" err="1">
                <a:solidFill>
                  <a:srgbClr val="0070C0"/>
                </a:solidFill>
              </a:rPr>
              <a:t>Twofish</a:t>
            </a:r>
            <a:r>
              <a:rPr lang="en-US" sz="2000" b="1" dirty="0">
                <a:solidFill>
                  <a:srgbClr val="0070C0"/>
                </a:solidFill>
              </a:rPr>
              <a:t>, Serpent,...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0298" y="1357298"/>
            <a:ext cx="5000660" cy="11430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great design.</a:t>
            </a:r>
          </a:p>
          <a:p>
            <a:pPr algn="ctr"/>
            <a:r>
              <a:rPr lang="en-US" sz="2000" dirty="0"/>
              <a:t>The only practical weakness: </a:t>
            </a:r>
            <a:r>
              <a:rPr lang="en-US" sz="2000" b="1" dirty="0"/>
              <a:t>short key</a:t>
            </a:r>
            <a:r>
              <a:rPr lang="en-US" sz="2000" dirty="0"/>
              <a:t>.</a:t>
            </a:r>
          </a:p>
          <a:p>
            <a:pPr algn="ctr"/>
            <a:r>
              <a:rPr lang="en-US" sz="2000" dirty="0"/>
              <a:t>Can be broken by a </a:t>
            </a:r>
            <a:r>
              <a:rPr lang="en-US" sz="2000" b="1" dirty="0"/>
              <a:t>brute-force attack</a:t>
            </a:r>
            <a:r>
              <a:rPr lang="en-US" sz="2000" dirty="0"/>
              <a:t>.</a:t>
            </a:r>
          </a:p>
        </p:txBody>
      </p:sp>
      <p:sp>
        <p:nvSpPr>
          <p:cNvPr id="6" name="Left Arrow 5"/>
          <p:cNvSpPr/>
          <p:nvPr/>
        </p:nvSpPr>
        <p:spPr>
          <a:xfrm rot="19471257">
            <a:off x="1746682" y="2809954"/>
            <a:ext cx="1627612" cy="42862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58" grpId="0"/>
      <p:bldP spid="5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423" y="107145"/>
            <a:ext cx="886690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encrypt using the block ciphers?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153400" cy="495288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sz="2400" b="1" u="sng" dirty="0"/>
              <a:t>A naive (wrong) idea</a:t>
            </a:r>
            <a:r>
              <a:rPr lang="en-US" sz="2400" dirty="0"/>
              <a:t>: Encrypt short blocks: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Text Box 4"/>
              <p:cNvSpPr txBox="1">
                <a:spLocks noChangeArrowheads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plaintext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Text Box 5"/>
              <p:cNvSpPr txBox="1">
                <a:spLocks noChangeArrowheads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encryption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𝑭</m:t>
                    </m:r>
                    <m:r>
                      <a:rPr lang="en-GB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4" name="Text Box 6"/>
              <p:cNvSpPr txBox="1">
                <a:spLocks noChangeArrowheads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 err="1">
                    <a:ea typeface="ＭＳ Ｐゴシック" pitchFamily="16" charset="-128"/>
                  </a:rPr>
                  <a:t>ciphertext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𝒄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5" name="AutoShape 7"/>
          <p:cNvCxnSpPr>
            <a:cxnSpLocks noChangeShapeType="1"/>
            <a:stCxn id="32772" idx="2"/>
            <a:endCxn id="32773" idx="0"/>
          </p:cNvCxnSpPr>
          <p:nvPr/>
        </p:nvCxnSpPr>
        <p:spPr bwMode="auto">
          <a:xfrm>
            <a:off x="5536277" y="2378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76" name="AutoShape 8"/>
          <p:cNvCxnSpPr>
            <a:cxnSpLocks noChangeShapeType="1"/>
            <a:stCxn id="32773" idx="2"/>
            <a:endCxn id="32774" idx="0"/>
          </p:cNvCxnSpPr>
          <p:nvPr/>
        </p:nvCxnSpPr>
        <p:spPr bwMode="auto">
          <a:xfrm>
            <a:off x="5536277" y="3140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7" name="Text Box 9"/>
              <p:cNvSpPr txBox="1">
                <a:spLocks noChangeArrowheads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8" name="AutoShape 10"/>
          <p:cNvCxnSpPr>
            <a:cxnSpLocks noChangeShapeType="1"/>
            <a:stCxn id="32773" idx="1"/>
            <a:endCxn id="32777" idx="3"/>
          </p:cNvCxnSpPr>
          <p:nvPr/>
        </p:nvCxnSpPr>
        <p:spPr bwMode="auto">
          <a:xfrm flipH="1">
            <a:off x="3859877" y="2955927"/>
            <a:ext cx="762000" cy="0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9" name="Text Box 11"/>
              <p:cNvSpPr txBox="1">
                <a:spLocks noChangeArrowheads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/>
                  <a:t>d</a:t>
                </a:r>
                <a:r>
                  <a:rPr lang="en-GB" b="1" dirty="0" err="1">
                    <a:ea typeface="ＭＳ Ｐゴシック" pitchFamily="16" charset="-128"/>
                  </a:rPr>
                  <a:t>ecryption</a:t>
                </a:r>
                <a:r>
                  <a:rPr lang="en-GB" b="1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</m:ctrlPr>
                      </m:sSubSup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𝑭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𝒌</m:t>
                        </m:r>
                      </m:sub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−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𝟏</m:t>
                        </m:r>
                      </m:sup>
                    </m:sSubSup>
                  </m:oMath>
                </a14:m>
                <a:endParaRPr lang="en-US" b="1" baseline="30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blipFill rotWithShape="0">
                <a:blip r:embed="rId7"/>
                <a:stretch>
                  <a:fillRect l="-662" t="-2985" b="-1791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80" name="Text Box 12"/>
              <p:cNvSpPr txBox="1">
                <a:spLocks noChangeArrowheads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 err="1"/>
                  <a:t>plaintext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7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blipFill rotWithShape="0">
                <a:blip r:embed="rId8"/>
                <a:stretch>
                  <a:fillRect t="-9524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1" name="AutoShape 13"/>
          <p:cNvCxnSpPr>
            <a:cxnSpLocks noChangeShapeType="1"/>
            <a:stCxn id="32774" idx="2"/>
            <a:endCxn id="32779" idx="0"/>
          </p:cNvCxnSpPr>
          <p:nvPr/>
        </p:nvCxnSpPr>
        <p:spPr bwMode="auto">
          <a:xfrm>
            <a:off x="5536277" y="3902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82" name="AutoShape 14"/>
          <p:cNvCxnSpPr>
            <a:cxnSpLocks noChangeShapeType="1"/>
            <a:stCxn id="32779" idx="2"/>
            <a:endCxn id="32780" idx="0"/>
          </p:cNvCxnSpPr>
          <p:nvPr/>
        </p:nvCxnSpPr>
        <p:spPr bwMode="auto">
          <a:xfrm>
            <a:off x="5536277" y="4686861"/>
            <a:ext cx="0" cy="29312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83" name="Text Box 15"/>
              <p:cNvSpPr txBox="1">
                <a:spLocks noChangeArrowheads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8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4" name="AutoShape 16"/>
          <p:cNvCxnSpPr>
            <a:cxnSpLocks noChangeShapeType="1"/>
            <a:stCxn id="32779" idx="1"/>
            <a:endCxn id="32783" idx="3"/>
          </p:cNvCxnSpPr>
          <p:nvPr/>
        </p:nvCxnSpPr>
        <p:spPr bwMode="auto">
          <a:xfrm flipH="1" flipV="1">
            <a:off x="3859877" y="4479133"/>
            <a:ext cx="762000" cy="11392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57158" y="5643578"/>
            <a:ext cx="8153400" cy="1000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the messages have to be short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deterministic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 no state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so it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 be CPA-secure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3" grpId="0" animBg="1"/>
      <p:bldP spid="32774" grpId="0" animBg="1"/>
      <p:bldP spid="32777" grpId="0" animBg="1"/>
      <p:bldP spid="32779" grpId="0" animBg="1"/>
      <p:bldP spid="32780" grpId="0" animBg="1"/>
      <p:bldP spid="3278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64542" y="451184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58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11428</Words>
  <Application>Microsoft Macintosh PowerPoint</Application>
  <PresentationFormat>On-screen Show (4:3)</PresentationFormat>
  <Paragraphs>2657</Paragraphs>
  <Slides>185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8" baseType="lpstr">
      <vt:lpstr>ＭＳ Ｐゴシック</vt:lpstr>
      <vt:lpstr>Arial</vt:lpstr>
      <vt:lpstr>Calibri</vt:lpstr>
      <vt:lpstr>Cambria</vt:lpstr>
      <vt:lpstr>Cambria Math</vt:lpstr>
      <vt:lpstr>Cmsy10</vt:lpstr>
      <vt:lpstr>Gill Sans MT</vt:lpstr>
      <vt:lpstr>Lucida Calligraphy</vt:lpstr>
      <vt:lpstr>Mistral</vt:lpstr>
      <vt:lpstr>SFRM1095</vt:lpstr>
      <vt:lpstr>Symbol</vt:lpstr>
      <vt:lpstr>Times New Roman</vt:lpstr>
      <vt:lpstr>Office Theme</vt:lpstr>
      <vt:lpstr>Chapter 2  Symmetric Encryption</vt:lpstr>
      <vt:lpstr>Plan</vt:lpstr>
      <vt:lpstr>How to change the security definition?</vt:lpstr>
      <vt:lpstr>A game</vt:lpstr>
      <vt:lpstr>Testing the definition</vt:lpstr>
      <vt:lpstr>Multiple messages</vt:lpstr>
      <vt:lpstr>A real-life example</vt:lpstr>
      <vt:lpstr>A chosen-plaintext attack (CPA)</vt:lpstr>
      <vt:lpstr>CPA-security</vt:lpstr>
      <vt:lpstr>Observation</vt:lpstr>
      <vt:lpstr>Other attacks known in the literature</vt:lpstr>
      <vt:lpstr>Plan</vt:lpstr>
      <vt:lpstr>Is it possible to prove security?</vt:lpstr>
      <vt:lpstr>Moral: “If P=NP, then the semantically-secure encryption is broken” </vt:lpstr>
      <vt:lpstr>PowerPoint Presentation</vt:lpstr>
      <vt:lpstr>What can we prove?</vt:lpstr>
      <vt:lpstr>Research program in cryptography</vt:lpstr>
      <vt:lpstr>Example</vt:lpstr>
      <vt:lpstr>A natural question</vt:lpstr>
      <vt:lpstr>One-way functions</vt:lpstr>
      <vt:lpstr>A real-life analogue: phone book</vt:lpstr>
      <vt:lpstr>One way functions do not “hide all the input”</vt:lpstr>
      <vt:lpstr>One way-functions – main properties</vt:lpstr>
      <vt:lpstr>Why “minimal assumption?</vt:lpstr>
      <vt:lpstr>One-way functions more formally</vt:lpstr>
      <vt:lpstr>Example of a (candidate for) a one-way function</vt:lpstr>
      <vt:lpstr>Plan</vt:lpstr>
      <vt:lpstr>Our tool: pseudorandomness</vt:lpstr>
      <vt:lpstr>Intution</vt:lpstr>
      <vt:lpstr>Pseudorandom generators</vt:lpstr>
      <vt:lpstr>Idea</vt:lpstr>
      <vt:lpstr>“Looks random”</vt:lpstr>
      <vt:lpstr>“Looks random”</vt:lpstr>
      <vt:lpstr>Non-cryptographic PRGs</vt:lpstr>
      <vt:lpstr>How to break an LRS</vt:lpstr>
      <vt:lpstr>PRG – main idea of the definition</vt:lpstr>
      <vt:lpstr>Cryptographic PRG</vt:lpstr>
      <vt:lpstr>Constructions</vt:lpstr>
      <vt:lpstr>Theorem</vt:lpstr>
      <vt:lpstr>PowerPoint Presentation</vt:lpstr>
      <vt:lpstr>PowerPoint Presentation</vt:lpstr>
      <vt:lpstr>PowerPoint Presentation</vt:lpstr>
      <vt:lpstr>PowerPoint Presentation</vt:lpstr>
      <vt:lpstr>The complexity</vt:lpstr>
      <vt:lpstr>Moral</vt:lpstr>
      <vt:lpstr>A question</vt:lpstr>
      <vt:lpstr>General rule</vt:lpstr>
      <vt:lpstr>Constructions of PRGs</vt:lpstr>
      <vt:lpstr>Plan</vt:lpstr>
      <vt:lpstr>How to encrypt with one-way functions?</vt:lpstr>
      <vt:lpstr>One of the most fundamental results in symmetric cryptography</vt:lpstr>
      <vt:lpstr>Why is this result so important?</vt:lpstr>
      <vt:lpstr>The implication also holds in the other direction</vt:lpstr>
      <vt:lpstr>“Minicrypt”</vt:lpstr>
      <vt:lpstr>Plan</vt:lpstr>
      <vt:lpstr>Stream ciphers</vt:lpstr>
      <vt:lpstr>How to encrypt multiple messages using pseudorandom generators?</vt:lpstr>
      <vt:lpstr>Misuse of RC4 in Microsoft Office [Hongjun Wu 2005]</vt:lpstr>
      <vt:lpstr>What to do?</vt:lpstr>
      <vt:lpstr>How to encrypt several messages</vt:lpstr>
      <vt:lpstr>Unsynchronized mode</vt:lpstr>
      <vt:lpstr>We need an “augmented” PRG</vt:lpstr>
      <vt:lpstr>How to construct such a PRG?</vt:lpstr>
      <vt:lpstr>Popular historical stream ciphers</vt:lpstr>
      <vt:lpstr>RC4</vt:lpstr>
      <vt:lpstr>RC4 – an overview</vt:lpstr>
      <vt:lpstr>RC4</vt:lpstr>
      <vt:lpstr>Problems with RC4</vt:lpstr>
      <vt:lpstr>Use of RC4 in WEP</vt:lpstr>
      <vt:lpstr>RC4 in WEP – problems with the key length</vt:lpstr>
      <vt:lpstr>RC4 in WEP – the weak IVs</vt:lpstr>
      <vt:lpstr>These attacks are practical!</vt:lpstr>
      <vt:lpstr>Abother recent attack</vt:lpstr>
      <vt:lpstr>RC4 forbidden in TLS</vt:lpstr>
      <vt:lpstr>Competitions for new stream ciphers</vt:lpstr>
      <vt:lpstr>Salsa 20</vt:lpstr>
      <vt:lpstr>How is H defined?</vt:lpstr>
      <vt:lpstr>Is there an alternative to the stream ciphers?</vt:lpstr>
      <vt:lpstr>Plan</vt:lpstr>
      <vt:lpstr>Consider the following (naïve) settings</vt:lpstr>
      <vt:lpstr>In this case:</vt:lpstr>
      <vt:lpstr>Random permutations</vt:lpstr>
      <vt:lpstr>Note</vt:lpstr>
      <vt:lpstr>Can this box be simulated in real life?</vt:lpstr>
      <vt:lpstr>An idea</vt:lpstr>
      <vt:lpstr>Keyed permutations</vt:lpstr>
      <vt:lpstr>Pseudorandom permutations</vt:lpstr>
      <vt:lpstr>Scenario 0</vt:lpstr>
      <vt:lpstr>Scenario 1</vt:lpstr>
      <vt:lpstr>Pseudorandom permutations – the definition</vt:lpstr>
      <vt:lpstr>Strong pseudorandom permutations</vt:lpstr>
      <vt:lpstr>PRFs vs PRP</vt:lpstr>
      <vt:lpstr>Terminology</vt:lpstr>
      <vt:lpstr>Another way to look at the stream ciphers :</vt:lpstr>
      <vt:lpstr>Block ciphers:</vt:lpstr>
      <vt:lpstr>An additional property of the block ciphers </vt:lpstr>
      <vt:lpstr>Popular block ciphers</vt:lpstr>
      <vt:lpstr>How to encrypt using the block ciphers?</vt:lpstr>
      <vt:lpstr>Plan</vt:lpstr>
      <vt:lpstr>Block cipher modes of operation</vt:lpstr>
      <vt:lpstr>Electronic Codebook mode</vt:lpstr>
      <vt:lpstr>This mode was used in the past.</vt:lpstr>
      <vt:lpstr>Cipher-Block Chaining (CBC)</vt:lpstr>
      <vt:lpstr>Cipher-Block Chaining (CBC)</vt:lpstr>
      <vt:lpstr>CBC mode – properties </vt:lpstr>
      <vt:lpstr>CBC mode is secure</vt:lpstr>
      <vt:lpstr>How to convert a pseudorandom permutation into a pseudorandom generator?</vt:lpstr>
      <vt:lpstr>How to “randomize” this?</vt:lpstr>
      <vt:lpstr>CTR mode – properties </vt:lpstr>
      <vt:lpstr>One more member of minicrypt!</vt:lpstr>
      <vt:lpstr>There are many constructions of block ciphers that are believed to be secure</vt:lpstr>
      <vt:lpstr>Plan</vt:lpstr>
      <vt:lpstr>Block ciphers – typical requirements</vt:lpstr>
      <vt:lpstr>Block ciphers – more “informal” requirements </vt:lpstr>
      <vt:lpstr>Block ciphers –advanced security requirements</vt:lpstr>
      <vt:lpstr>A very popular paradigm: iterated ciphers</vt:lpstr>
      <vt:lpstr>Popular types of iterated ciphers</vt:lpstr>
      <vt:lpstr>Plan</vt:lpstr>
      <vt:lpstr>Feistel ciphers</vt:lpstr>
      <vt:lpstr>DES (Digital Encryption Standard)</vt:lpstr>
      <vt:lpstr>History of DES</vt:lpstr>
      <vt:lpstr>Criticism of DES</vt:lpstr>
      <vt:lpstr>Security of DES</vt:lpstr>
      <vt:lpstr>The role of NSA</vt:lpstr>
      <vt:lpstr>Brute-force attacks on DES</vt:lpstr>
      <vt:lpstr>PowerPoint Presentation</vt:lpstr>
      <vt:lpstr>Theoretical attacks on DES – differential cryptoanalysis  </vt:lpstr>
      <vt:lpstr>Differential cryptoanalysis – an interesting observation</vt:lpstr>
      <vt:lpstr>PowerPoint Presentation</vt:lpstr>
      <vt:lpstr>Theoretical attacks on DES – linear cryptoanalysis</vt:lpstr>
      <vt:lpstr>PowerPoint Presentation</vt:lpstr>
      <vt:lpstr>A nice propery of Feistel rounds</vt:lpstr>
      <vt:lpstr>PowerPoint Presentation</vt:lpstr>
      <vt:lpstr>PowerPoint Presentation</vt:lpstr>
      <vt:lpstr>How to decrypt?</vt:lpstr>
      <vt:lpstr>Feistel networks are also studied by the theoreticians</vt:lpstr>
      <vt:lpstr>How is the Feistel network used in DES?</vt:lpstr>
      <vt:lpstr>PowerPoint Presentation</vt:lpstr>
      <vt:lpstr>DES key schedule</vt:lpstr>
      <vt:lpstr>PowerPoint Presentation</vt:lpstr>
      <vt:lpstr>The expansion function</vt:lpstr>
      <vt:lpstr>Permutation P</vt:lpstr>
      <vt:lpstr>Properties of P</vt:lpstr>
      <vt:lpstr>The substitution boxes (S-boxes)</vt:lpstr>
      <vt:lpstr>Properties of S-boxes [1/2]</vt:lpstr>
      <vt:lpstr>Properties of S-boxes [2/2] </vt:lpstr>
      <vt:lpstr>DES – the conclusion</vt:lpstr>
      <vt:lpstr>One practical weakness of Feistel networks</vt:lpstr>
      <vt:lpstr>Plan</vt:lpstr>
      <vt:lpstr>Substitution-permutation networks</vt:lpstr>
      <vt:lpstr>Advanced Encryption Standard (AES)</vt:lpstr>
      <vt:lpstr>Substitution-permutation networks</vt:lpstr>
      <vt:lpstr>To invert: invert the order and apply F^(-1) instead of F.</vt:lpstr>
      <vt:lpstr>A construction of F</vt:lpstr>
      <vt:lpstr>How to construct F^(-1)?</vt:lpstr>
      <vt:lpstr>Transformation T in AES</vt:lpstr>
      <vt:lpstr>Main challenge</vt:lpstr>
      <vt:lpstr>Groups</vt:lpstr>
      <vt:lpstr>Additive/multiplicative notation</vt:lpstr>
      <vt:lpstr>Fields</vt:lpstr>
      <vt:lpstr>How to define a “field over bytes”?</vt:lpstr>
      <vt:lpstr>How to extend ({0,1}^n,+) to a field? </vt:lpstr>
      <vt:lpstr>How to multiply?</vt:lpstr>
      <vt:lpstr>AES field</vt:lpstr>
      <vt:lpstr>First step of SubBytes</vt:lpstr>
      <vt:lpstr>Another observation</vt:lpstr>
      <vt:lpstr>Complete SubBytes</vt:lpstr>
      <vt:lpstr>ShiftRows</vt:lpstr>
      <vt:lpstr>MixColumns</vt:lpstr>
      <vt:lpstr>AES construction – more details</vt:lpstr>
      <vt:lpstr>Plan</vt:lpstr>
      <vt:lpstr>An idea</vt:lpstr>
      <vt:lpstr>How to increase the key size?</vt:lpstr>
      <vt:lpstr>Double encryption</vt:lpstr>
      <vt:lpstr>Meet-in-the middle attack – the idea</vt:lpstr>
      <vt:lpstr>Meet-in-the middle attack – the algorithm</vt:lpstr>
      <vt:lpstr>Meet-in-the middle attack – analysis [1/2] </vt:lpstr>
      <vt:lpstr>Meet-in-the middle attack – analysis [2/2]</vt:lpstr>
      <vt:lpstr>A much better idea: triple encryption </vt:lpstr>
      <vt:lpstr>Triple DES (3DES) is a standard cipher.</vt:lpstr>
      <vt:lpstr>Plan</vt:lpstr>
      <vt:lpstr>Benchmarks</vt:lpstr>
      <vt:lpstr>Hardware implementations of AES</vt:lpstr>
      <vt:lpstr>Stream ciphers vs. block ciphers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470</cp:revision>
  <dcterms:created xsi:type="dcterms:W3CDTF">2015-07-03T16:44:25Z</dcterms:created>
  <dcterms:modified xsi:type="dcterms:W3CDTF">2025-10-13T11:45:34Z</dcterms:modified>
</cp:coreProperties>
</file>